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sldIdLst>
    <p:sldId id="256" r:id="rId2"/>
    <p:sldId id="301" r:id="rId3"/>
    <p:sldId id="302" r:id="rId4"/>
    <p:sldId id="259" r:id="rId5"/>
    <p:sldId id="306" r:id="rId6"/>
    <p:sldId id="303" r:id="rId7"/>
    <p:sldId id="304" r:id="rId8"/>
    <p:sldId id="305" r:id="rId9"/>
    <p:sldId id="261" r:id="rId10"/>
    <p:sldId id="262" r:id="rId11"/>
    <p:sldId id="307" r:id="rId12"/>
    <p:sldId id="263" r:id="rId13"/>
    <p:sldId id="265" r:id="rId14"/>
    <p:sldId id="266" r:id="rId15"/>
    <p:sldId id="267" r:id="rId16"/>
    <p:sldId id="268" r:id="rId17"/>
    <p:sldId id="269" r:id="rId18"/>
    <p:sldId id="270" r:id="rId19"/>
    <p:sldId id="271" r:id="rId20"/>
    <p:sldId id="272" r:id="rId21"/>
    <p:sldId id="308" r:id="rId22"/>
    <p:sldId id="273" r:id="rId23"/>
    <p:sldId id="274" r:id="rId24"/>
    <p:sldId id="275" r:id="rId25"/>
    <p:sldId id="277" r:id="rId26"/>
    <p:sldId id="278" r:id="rId27"/>
    <p:sldId id="279" r:id="rId28"/>
    <p:sldId id="276" r:id="rId29"/>
    <p:sldId id="280" r:id="rId30"/>
    <p:sldId id="281" r:id="rId31"/>
    <p:sldId id="282" r:id="rId32"/>
    <p:sldId id="309" r:id="rId33"/>
    <p:sldId id="283" r:id="rId34"/>
    <p:sldId id="284" r:id="rId35"/>
    <p:sldId id="310" r:id="rId36"/>
    <p:sldId id="311" r:id="rId37"/>
    <p:sldId id="287" r:id="rId38"/>
    <p:sldId id="285" r:id="rId39"/>
    <p:sldId id="288" r:id="rId40"/>
    <p:sldId id="313" r:id="rId41"/>
    <p:sldId id="314" r:id="rId42"/>
    <p:sldId id="315" r:id="rId43"/>
    <p:sldId id="316" r:id="rId44"/>
    <p:sldId id="290" r:id="rId45"/>
    <p:sldId id="291" r:id="rId46"/>
    <p:sldId id="292" r:id="rId47"/>
    <p:sldId id="293" r:id="rId48"/>
    <p:sldId id="294" r:id="rId49"/>
    <p:sldId id="295" r:id="rId50"/>
    <p:sldId id="296" r:id="rId51"/>
    <p:sldId id="297" r:id="rId52"/>
    <p:sldId id="300" r:id="rId53"/>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0C0C0"/>
    <a:srgbClr val="ECECEC"/>
  </p:clrMru>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4" autoAdjust="0"/>
    <p:restoredTop sz="94660"/>
  </p:normalViewPr>
  <p:slideViewPr>
    <p:cSldViewPr>
      <p:cViewPr varScale="1">
        <p:scale>
          <a:sx n="104" d="100"/>
          <a:sy n="104" d="100"/>
        </p:scale>
        <p:origin x="78" y="-114"/>
      </p:cViewPr>
      <p:guideLst>
        <p:guide orient="horz" pos="2160"/>
        <p:guide pos="2880"/>
      </p:guideLst>
    </p:cSldViewPr>
  </p:slideViewPr>
  <p:notesTextViewPr>
    <p:cViewPr>
      <p:scale>
        <a:sx n="100" d="100"/>
        <a:sy n="100" d="100"/>
      </p:scale>
      <p:origin x="0" y="0"/>
    </p:cViewPr>
  </p:notesTextViewPr>
  <p:notesViewPr>
    <p:cSldViewPr>
      <p:cViewPr varScale="1">
        <p:scale>
          <a:sx n="60" d="100"/>
          <a:sy n="60" d="100"/>
        </p:scale>
        <p:origin x="-2478" y="-7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A92F6D9F-C2BF-4FB8-AD7B-5165FA8A2CBF}" type="datetimeFigureOut">
              <a:rPr lang="en-US"/>
              <a:pPr>
                <a:defRPr/>
              </a:pPr>
              <a:t>9/23/2010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B2F77FC7-8B2D-405C-ABA3-63C9D9665BE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0E3FD1F4-8E17-4376-9C37-A75E974FAC2F}" type="slidenum">
              <a:rPr lang="en-US" smtClean="0">
                <a:latin typeface="Arial" pitchFamily="34" charset="0"/>
              </a:rPr>
              <a:pPr/>
              <a:t>2</a:t>
            </a:fld>
            <a:endParaRPr lang="en-US" smtClean="0">
              <a:latin typeface="Arial" pitchFamily="34" charset="0"/>
            </a:endParaRPr>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
        <p:nvSpPr>
          <p:cNvPr id="66565" name="Footer Placeholder 4"/>
          <p:cNvSpPr>
            <a:spLocks noGrp="1"/>
          </p:cNvSpPr>
          <p:nvPr>
            <p:ph type="ftr" sz="quarter" idx="4"/>
          </p:nvPr>
        </p:nvSpPr>
        <p:spPr>
          <a:noFill/>
        </p:spPr>
        <p:txBody>
          <a:bodyPr/>
          <a:lstStyle/>
          <a:p>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31CDABD0-770E-439B-818B-B74D96829FFF}" type="slidenum">
              <a:rPr lang="en-US" smtClean="0">
                <a:latin typeface="Arial" pitchFamily="34" charset="0"/>
              </a:rPr>
              <a:pPr/>
              <a:t>3</a:t>
            </a:fld>
            <a:endParaRPr lang="en-US" smtClean="0">
              <a:latin typeface="Arial" pitchFamily="34" charset="0"/>
            </a:endParaRPr>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
        <p:nvSpPr>
          <p:cNvPr id="68613" name="Footer Placeholder 4"/>
          <p:cNvSpPr>
            <a:spLocks noGrp="1"/>
          </p:cNvSpPr>
          <p:nvPr>
            <p:ph type="ftr" sz="quarter" idx="4"/>
          </p:nvPr>
        </p:nvSpPr>
        <p:spPr>
          <a:noFill/>
        </p:spPr>
        <p:txBody>
          <a:bodyPr/>
          <a:lstStyle/>
          <a:p>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80139587-C76F-4CCB-9914-0936DFF41762}" type="slidenum">
              <a:rPr lang="en-US" smtClean="0"/>
              <a:pPr/>
              <a:t>4</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3262F185-2EE5-45EC-9FD0-29669567D637}" type="slidenum">
              <a:rPr lang="en-US" smtClean="0"/>
              <a:pPr/>
              <a:t>5</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p:spPr>
        <p:txBody>
          <a:bodyPr/>
          <a:lstStyle/>
          <a:p>
            <a:fld id="{6E54805D-17B2-44FC-AA1F-A0C81F7B44EF}" type="slidenum">
              <a:rPr lang="en-US" smtClean="0"/>
              <a:pPr/>
              <a:t>9</a:t>
            </a:fld>
            <a:endParaRPr lang="en-US" smtClean="0"/>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p:spPr>
        <p:txBody>
          <a:bodyPr/>
          <a:lstStyle/>
          <a:p>
            <a:fld id="{C0BCF485-CA23-46DC-80BD-381242653345}" type="slidenum">
              <a:rPr lang="en-US" smtClean="0"/>
              <a:pPr/>
              <a:t>10</a:t>
            </a:fld>
            <a:endParaRPr lang="en-US" smtClean="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3D650869-8FC5-4031-9F8A-B6F3EA2FB883}" type="slidenum">
              <a:rPr lang="en-US" smtClean="0"/>
              <a:pPr/>
              <a:t>12</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D2A6158-04BB-4864-9DAF-15996C6F4F6C}" type="slidenum">
              <a:rPr lang="en-US" smtClean="0"/>
              <a:pPr/>
              <a:t>13</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659E7B7C-C501-43E1-9698-78A4177D3C7D}" type="slidenum">
              <a:rPr lang="en-US" smtClean="0"/>
              <a:pPr/>
              <a:t>14</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p:spPr>
        <p:txBody>
          <a:bodyPr/>
          <a:lstStyle/>
          <a:p>
            <a:fld id="{CDD77D34-3B3D-4CB9-BAEF-2D3E5EB36255}" type="slidenum">
              <a:rPr lang="en-US" smtClean="0"/>
              <a:pPr/>
              <a:t>15</a:t>
            </a:fld>
            <a:endParaRPr lang="en-US" smtClean="0"/>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836C2413-4748-4054-BC14-56DF05F1E395}" type="slidenum">
              <a:rPr lang="en-US" smtClean="0"/>
              <a:pPr/>
              <a:t>16</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54268592-72C2-44FF-824B-3A03B850517E}" type="slidenum">
              <a:rPr lang="en-US" smtClean="0"/>
              <a:pPr/>
              <a:t>17</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866BECB4-F454-42D6-A2DF-D13A5C7EEC0C}" type="slidenum">
              <a:rPr lang="en-US" smtClean="0"/>
              <a:pPr/>
              <a:t>18</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a:noFill/>
        </p:spPr>
        <p:txBody>
          <a:bodyPr/>
          <a:lstStyle/>
          <a:p>
            <a:fld id="{0578E5E1-BC63-48D7-8324-EE51738F5257}" type="slidenum">
              <a:rPr lang="en-US" smtClean="0"/>
              <a:pPr/>
              <a:t>19</a:t>
            </a:fld>
            <a:endParaRPr lang="en-US" smtClean="0"/>
          </a:p>
        </p:txBody>
      </p:sp>
      <p:sp>
        <p:nvSpPr>
          <p:cNvPr id="65539" name="Rectangle 2"/>
          <p:cNvSpPr>
            <a:spLocks noGrp="1" noRot="1" noChangeAspect="1" noChangeArrowheads="1" noTextEdit="1"/>
          </p:cNvSpPr>
          <p:nvPr>
            <p:ph type="sldImg"/>
          </p:nvPr>
        </p:nvSpPr>
        <p:spPr>
          <a:ln/>
        </p:spPr>
      </p:sp>
      <p:sp>
        <p:nvSpPr>
          <p:cNvPr id="655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3E03B2BD-3B94-43A3-B4E3-DD7BF08FEB9F}" type="slidenum">
              <a:rPr lang="en-US" smtClean="0"/>
              <a:pPr/>
              <a:t>20</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21</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a:noFill/>
        </p:spPr>
        <p:txBody>
          <a:bodyPr/>
          <a:lstStyle/>
          <a:p>
            <a:fld id="{7D9D06EB-5C1D-4B9D-AC08-C14D17939B42}" type="slidenum">
              <a:rPr lang="en-US" smtClean="0"/>
              <a:pPr/>
              <a:t>22</a:t>
            </a:fld>
            <a:endParaRPr lang="en-US" smtClean="0"/>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CC22CD44-CB13-454A-A02E-F35A26EC2CDC}" type="slidenum">
              <a:rPr lang="en-US" smtClean="0"/>
              <a:pPr/>
              <a:t>23</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F7C2926E-CBD2-4BF2-B78C-E24AF9849C0A}" type="slidenum">
              <a:rPr lang="en-US" smtClean="0"/>
              <a:pPr/>
              <a:t>24</a:t>
            </a:fld>
            <a:endParaRPr lang="en-US" smtClean="0"/>
          </a:p>
        </p:txBody>
      </p:sp>
      <p:sp>
        <p:nvSpPr>
          <p:cNvPr id="69635" name="Rectangle 2"/>
          <p:cNvSpPr>
            <a:spLocks noGrp="1" noRot="1" noChangeAspect="1" noChangeArrowheads="1" noTextEdit="1"/>
          </p:cNvSpPr>
          <p:nvPr>
            <p:ph type="sldImg"/>
          </p:nvPr>
        </p:nvSpPr>
        <p:spPr>
          <a:ln/>
        </p:spPr>
      </p:sp>
      <p:sp>
        <p:nvSpPr>
          <p:cNvPr id="696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a:noFill/>
        </p:spPr>
        <p:txBody>
          <a:bodyPr/>
          <a:lstStyle/>
          <a:p>
            <a:fld id="{6DD00CCC-3A60-4E07-9FE0-8BB5BD49A6EB}" type="slidenum">
              <a:rPr lang="en-US" smtClean="0"/>
              <a:pPr/>
              <a:t>25</a:t>
            </a:fld>
            <a:endParaRPr lang="en-US" smtClean="0"/>
          </a:p>
        </p:txBody>
      </p:sp>
      <p:sp>
        <p:nvSpPr>
          <p:cNvPr id="71683" name="Rectangle 2"/>
          <p:cNvSpPr>
            <a:spLocks noGrp="1" noRot="1" noChangeAspect="1" noChangeArrowheads="1" noTextEdit="1"/>
          </p:cNvSpPr>
          <p:nvPr>
            <p:ph type="sldImg"/>
          </p:nvPr>
        </p:nvSpPr>
        <p:spPr>
          <a:ln/>
        </p:spPr>
      </p:sp>
      <p:sp>
        <p:nvSpPr>
          <p:cNvPr id="7168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2142E835-6439-4190-90D9-9AAFA6E915EB}" type="slidenum">
              <a:rPr lang="en-US" smtClean="0"/>
              <a:pPr/>
              <a:t>26</a:t>
            </a:fld>
            <a:endParaRPr lang="en-US" smtClean="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DE8B2513-59EB-4C0F-8799-B5681F0E255F}" type="slidenum">
              <a:rPr lang="en-US" smtClean="0"/>
              <a:pPr/>
              <a:t>27</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7"/>
          <p:cNvSpPr>
            <a:spLocks noGrp="1" noChangeArrowheads="1"/>
          </p:cNvSpPr>
          <p:nvPr>
            <p:ph type="sldNum" sz="quarter" idx="5"/>
          </p:nvPr>
        </p:nvSpPr>
        <p:spPr>
          <a:noFill/>
        </p:spPr>
        <p:txBody>
          <a:bodyPr/>
          <a:lstStyle/>
          <a:p>
            <a:fld id="{821F5765-39D3-49B8-8061-C8C21DB98980}" type="slidenum">
              <a:rPr lang="en-US" smtClean="0"/>
              <a:pPr/>
              <a:t>28</a:t>
            </a:fld>
            <a:endParaRPr lang="en-US" smtClean="0"/>
          </a:p>
        </p:txBody>
      </p:sp>
      <p:sp>
        <p:nvSpPr>
          <p:cNvPr id="70659" name="Rectangle 2"/>
          <p:cNvSpPr>
            <a:spLocks noGrp="1" noRot="1" noChangeAspect="1" noChangeArrowheads="1" noTextEdit="1"/>
          </p:cNvSpPr>
          <p:nvPr>
            <p:ph type="sldImg"/>
          </p:nvPr>
        </p:nvSpPr>
        <p:spPr>
          <a:ln/>
        </p:spPr>
      </p:sp>
      <p:sp>
        <p:nvSpPr>
          <p:cNvPr id="7066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772AD41A-DCF7-4D97-9F10-3CF582392BD1}" type="slidenum">
              <a:rPr lang="en-US" smtClean="0"/>
              <a:pPr/>
              <a:t>29</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8D865E34-69C0-4F19-92A1-44D08EE44746}" type="slidenum">
              <a:rPr lang="en-US" smtClean="0"/>
              <a:pPr/>
              <a:t>30</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6C257038-0CA5-45E4-B663-F267C8B92265}" type="slidenum">
              <a:rPr lang="en-US" smtClean="0"/>
              <a:pPr/>
              <a:t>31</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32</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15133057-49EC-4B36-9D13-B02831E83CE9}" type="slidenum">
              <a:rPr lang="en-US" smtClean="0"/>
              <a:pPr/>
              <a:t>33</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A2DD218B-1EE2-4863-8D57-198CD165A0AD}" type="slidenum">
              <a:rPr lang="en-US" smtClean="0"/>
              <a:pPr/>
              <a:t>34</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35</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36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C5067BAA-2CEC-4CBF-81DD-9C3A8C7F0DAD}" type="slidenum">
              <a:rPr lang="en-US" smtClean="0"/>
              <a:pPr/>
              <a:t>37</a:t>
            </a:fld>
            <a:endParaRPr lang="en-US" smtClean="0"/>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8038F1AE-B7E1-4DD1-9171-4326ADB04C60}" type="slidenum">
              <a:rPr lang="en-US" smtClean="0"/>
              <a:pPr/>
              <a:t>38</a:t>
            </a:fld>
            <a:endParaRPr lang="en-US" smtClean="0"/>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0214B40B-EC58-41C6-8ABC-A041E6337A1A}" type="slidenum">
              <a:rPr lang="en-US" smtClean="0"/>
              <a:pPr/>
              <a:t>39</a:t>
            </a:fld>
            <a:endParaRPr lang="en-US" smtClean="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40</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B2F77FC7-8B2D-405C-ABA3-63C9D9665BEF}" type="slidenum">
              <a:rPr lang="en-US" smtClean="0"/>
              <a:pPr>
                <a:defRPr/>
              </a:pPr>
              <a:t>41</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2BE0030-1A58-4D14-8523-5FB94BAA7071}" type="slidenum">
              <a:rPr lang="en-US" smtClean="0">
                <a:latin typeface="Arial" charset="0"/>
              </a:rPr>
              <a:pPr/>
              <a:t>42</a:t>
            </a:fld>
            <a:endParaRPr lang="en-US" smtClean="0">
              <a:latin typeface="Arial"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US" smtClean="0"/>
          </a:p>
        </p:txBody>
      </p:sp>
      <p:sp>
        <p:nvSpPr>
          <p:cNvPr id="80901" name="Footer Placeholder 4"/>
          <p:cNvSpPr>
            <a:spLocks noGrp="1"/>
          </p:cNvSpPr>
          <p:nvPr>
            <p:ph type="ftr" sz="quarter" idx="4"/>
          </p:nvPr>
        </p:nvSpPr>
        <p:spPr>
          <a:noFill/>
        </p:spPr>
        <p:txBody>
          <a:bodyPr/>
          <a:lstStyle/>
          <a:p>
            <a:endParaRPr lang="en-US" smtClean="0">
              <a:latin typeface="Arial"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05CA0A67-8A0D-4B1D-864A-897CB8A7B3F7}" type="slidenum">
              <a:rPr lang="en-US"/>
              <a:pPr/>
              <a:t>43</a:t>
            </a:fld>
            <a:endParaRPr lang="en-US"/>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p:spPr>
        <p:txBody>
          <a:bodyPr/>
          <a:lstStyle/>
          <a:p>
            <a:pPr eaLnBrk="1" hangingPunct="1"/>
            <a:endParaRPr lang="en-US" smtClean="0"/>
          </a:p>
        </p:txBody>
      </p:sp>
      <p:sp>
        <p:nvSpPr>
          <p:cNvPr id="36869" name="Footer Placeholder 4"/>
          <p:cNvSpPr>
            <a:spLocks noGrp="1"/>
          </p:cNvSpPr>
          <p:nvPr>
            <p:ph type="ftr" sz="quarter" idx="4"/>
          </p:nvPr>
        </p:nvSpPr>
        <p:spPr>
          <a:noFill/>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EA8529CC-94A7-4D35-B2C8-2A85504B6D99}" type="slidenum">
              <a:rPr lang="en-US" smtClean="0"/>
              <a:pPr/>
              <a:t>44</a:t>
            </a:fld>
            <a:endParaRPr lang="en-US" smtClean="0"/>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7"/>
          <p:cNvSpPr>
            <a:spLocks noGrp="1" noChangeArrowheads="1"/>
          </p:cNvSpPr>
          <p:nvPr>
            <p:ph type="sldNum" sz="quarter" idx="5"/>
          </p:nvPr>
        </p:nvSpPr>
        <p:spPr>
          <a:noFill/>
        </p:spPr>
        <p:txBody>
          <a:bodyPr/>
          <a:lstStyle/>
          <a:p>
            <a:fld id="{6CDE6D14-3FFA-432F-9906-F078E0670CBD}" type="slidenum">
              <a:rPr lang="en-US" smtClean="0"/>
              <a:pPr/>
              <a:t>45</a:t>
            </a:fld>
            <a:endParaRPr lang="en-US" smtClean="0"/>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a:spLocks noGrp="1" noChangeArrowheads="1"/>
          </p:cNvSpPr>
          <p:nvPr>
            <p:ph type="sldNum" sz="quarter" idx="5"/>
          </p:nvPr>
        </p:nvSpPr>
        <p:spPr>
          <a:noFill/>
        </p:spPr>
        <p:txBody>
          <a:bodyPr/>
          <a:lstStyle/>
          <a:p>
            <a:fld id="{CC3BF020-5485-4C50-ABF7-4F545FFD18B2}" type="slidenum">
              <a:rPr lang="en-US" smtClean="0"/>
              <a:pPr/>
              <a:t>46</a:t>
            </a:fld>
            <a:endParaRPr lang="en-US" smtClean="0"/>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15F8EFF8-E8EE-4D74-A3EE-0CAA42D30BA9}" type="slidenum">
              <a:rPr lang="en-US" smtClean="0"/>
              <a:pPr/>
              <a:t>47</a:t>
            </a:fld>
            <a:endParaRPr lang="en-US"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B93162B0-7733-4B42-877D-5D791EDF93EE}" type="slidenum">
              <a:rPr lang="en-US" smtClean="0"/>
              <a:pPr/>
              <a:t>48</a:t>
            </a:fld>
            <a:endParaRPr lang="en-US"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FC37E206-FF3F-42B7-8BF1-E99316B5A9EB}" type="slidenum">
              <a:rPr lang="en-US" smtClean="0"/>
              <a:pPr/>
              <a:t>49</a:t>
            </a:fld>
            <a:endParaRPr lang="en-US"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FC3E1FF-6F68-4413-8ECF-71120A505A1D}" type="slidenum">
              <a:rPr lang="en-US" smtClean="0">
                <a:latin typeface="Arial" charset="0"/>
              </a:rPr>
              <a:pPr/>
              <a:t>50</a:t>
            </a:fld>
            <a:endParaRPr lang="en-US" smtClean="0">
              <a:latin typeface="Arial" charset="0"/>
            </a:endParaRPr>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US" smtClean="0"/>
          </a:p>
        </p:txBody>
      </p:sp>
      <p:sp>
        <p:nvSpPr>
          <p:cNvPr id="91141" name="Footer Placeholder 4"/>
          <p:cNvSpPr>
            <a:spLocks noGrp="1"/>
          </p:cNvSpPr>
          <p:nvPr>
            <p:ph type="ftr" sz="quarter" idx="4"/>
          </p:nvPr>
        </p:nvSpPr>
        <p:spPr>
          <a:noFill/>
        </p:spPr>
        <p:txBody>
          <a:bodyPr/>
          <a:lstStyle/>
          <a:p>
            <a:endParaRPr lang="en-US" smtClean="0">
              <a:latin typeface="Arial"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3DAF4A73-BF46-48D9-B81B-E42B2C79EBCA}" type="slidenum">
              <a:rPr lang="en-US" smtClean="0"/>
              <a:pPr/>
              <a:t>51</a:t>
            </a:fld>
            <a:endParaRPr lang="en-US"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C7CB2A8F-B233-4897-90D0-6F3E9D535EB9}" type="slidenum">
              <a:rPr lang="en-US" smtClean="0">
                <a:latin typeface="Arial" charset="0"/>
              </a:rPr>
              <a:pPr/>
              <a:t>52</a:t>
            </a:fld>
            <a:endParaRPr lang="en-US" smtClean="0">
              <a:latin typeface="Arial"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US" smtClean="0"/>
          </a:p>
        </p:txBody>
      </p:sp>
      <p:sp>
        <p:nvSpPr>
          <p:cNvPr id="95237" name="Footer Placeholder 4"/>
          <p:cNvSpPr>
            <a:spLocks noGrp="1"/>
          </p:cNvSpPr>
          <p:nvPr>
            <p:ph type="ftr" sz="quarter" idx="4"/>
          </p:nvPr>
        </p:nvSpPr>
        <p:spPr>
          <a:noFill/>
        </p:spPr>
        <p:txBody>
          <a:bodyPr/>
          <a:lstStyle/>
          <a:p>
            <a:endParaRPr lang="en-US" smtClean="0">
              <a:latin typeface="Arial"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5" name="Rectangle 15"/>
          <p:cNvSpPr/>
          <p:nvPr userDrawn="1"/>
        </p:nvSpPr>
        <p:spPr>
          <a:xfrm>
            <a:off x="0" y="0"/>
            <a:ext cx="9144000" cy="5715000"/>
          </a:xfrm>
          <a:prstGeom prst="rect">
            <a:avLst/>
          </a:prstGeom>
          <a:solidFill>
            <a:srgbClr val="C0C0C0">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6" name="Rectangle 9"/>
          <p:cNvSpPr/>
          <p:nvPr userDrawn="1"/>
        </p:nvSpPr>
        <p:spPr>
          <a:xfrm>
            <a:off x="0" y="5715000"/>
            <a:ext cx="9144000" cy="11430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TextBox 8"/>
          <p:cNvSpPr txBox="1"/>
          <p:nvPr userDrawn="1"/>
        </p:nvSpPr>
        <p:spPr>
          <a:xfrm>
            <a:off x="304800" y="5943600"/>
            <a:ext cx="2971800" cy="523875"/>
          </a:xfrm>
          <a:prstGeom prst="rect">
            <a:avLst/>
          </a:prstGeom>
          <a:noFill/>
        </p:spPr>
        <p:txBody>
          <a:bodyPr>
            <a:spAutoFit/>
          </a:bodyPr>
          <a:lstStyle/>
          <a:p>
            <a:pPr fontAlgn="auto">
              <a:spcBef>
                <a:spcPts val="0"/>
              </a:spcBef>
              <a:spcAft>
                <a:spcPts val="0"/>
              </a:spcAft>
              <a:defRPr/>
            </a:pPr>
            <a:r>
              <a:rPr lang="en-US" sz="2800" spc="-150" dirty="0">
                <a:solidFill>
                  <a:schemeClr val="bg1"/>
                </a:solidFill>
                <a:latin typeface="Eras Demi ITC" pitchFamily="34" charset="0"/>
              </a:rPr>
              <a:t>ClubRunner</a:t>
            </a:r>
          </a:p>
        </p:txBody>
      </p:sp>
      <p:sp>
        <p:nvSpPr>
          <p:cNvPr id="8" name="TextBox 10"/>
          <p:cNvSpPr txBox="1"/>
          <p:nvPr userDrawn="1"/>
        </p:nvSpPr>
        <p:spPr>
          <a:xfrm>
            <a:off x="5105400" y="6019800"/>
            <a:ext cx="3810000" cy="307975"/>
          </a:xfrm>
          <a:prstGeom prst="rect">
            <a:avLst/>
          </a:prstGeom>
          <a:noFill/>
        </p:spPr>
        <p:txBody>
          <a:bodyPr>
            <a:spAutoFit/>
          </a:bodyPr>
          <a:lstStyle/>
          <a:p>
            <a:pPr fontAlgn="auto">
              <a:spcBef>
                <a:spcPts val="0"/>
              </a:spcBef>
              <a:spcAft>
                <a:spcPts val="0"/>
              </a:spcAft>
              <a:defRPr/>
            </a:pPr>
            <a:r>
              <a:rPr lang="en-US" sz="1400" spc="100" dirty="0">
                <a:solidFill>
                  <a:schemeClr val="bg1"/>
                </a:solidFill>
                <a:latin typeface="Eras Demi ITC" pitchFamily="34" charset="0"/>
              </a:rPr>
              <a:t>Connect. </a:t>
            </a:r>
            <a:r>
              <a:rPr lang="en-US" sz="1400" spc="100" dirty="0" smtClean="0">
                <a:solidFill>
                  <a:schemeClr val="bg1"/>
                </a:solidFill>
                <a:latin typeface="Eras Demi ITC" pitchFamily="34" charset="0"/>
              </a:rPr>
              <a:t>Collaborate. Communicate. </a:t>
            </a:r>
            <a:endParaRPr lang="en-US" sz="1400" spc="100" dirty="0">
              <a:solidFill>
                <a:schemeClr val="bg1"/>
              </a:solidFill>
              <a:latin typeface="Eras Demi ITC" pitchFamily="34" charset="0"/>
            </a:endParaRPr>
          </a:p>
        </p:txBody>
      </p:sp>
      <p:sp>
        <p:nvSpPr>
          <p:cNvPr id="2" name="Title 1"/>
          <p:cNvSpPr>
            <a:spLocks noGrp="1"/>
          </p:cNvSpPr>
          <p:nvPr>
            <p:ph type="ctrTitle"/>
          </p:nvPr>
        </p:nvSpPr>
        <p:spPr>
          <a:xfrm>
            <a:off x="685800" y="2130425"/>
            <a:ext cx="7772400" cy="1470025"/>
          </a:xfrm>
        </p:spPr>
        <p:txBody>
          <a:bodyPr/>
          <a:lstStyle>
            <a:lvl1pPr>
              <a:defRPr b="1">
                <a:solidFill>
                  <a:srgbClr val="00B0F0"/>
                </a:solid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rgbClr val="FFC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6"/>
          <p:cNvSpPr/>
          <p:nvPr userDrawn="1"/>
        </p:nvSpPr>
        <p:spPr>
          <a:xfrm>
            <a:off x="0" y="6248400"/>
            <a:ext cx="9144000" cy="609600"/>
          </a:xfrm>
          <a:prstGeom prst="rect">
            <a:avLst/>
          </a:prstGeom>
          <a:gradFill flip="none" rotWithShape="1">
            <a:gsLst>
              <a:gs pos="0">
                <a:srgbClr val="00B0F0">
                  <a:shade val="30000"/>
                  <a:satMod val="115000"/>
                </a:srgbClr>
              </a:gs>
              <a:gs pos="50000">
                <a:srgbClr val="00B0F0">
                  <a:shade val="67500"/>
                  <a:satMod val="115000"/>
                </a:srgbClr>
              </a:gs>
              <a:gs pos="100000">
                <a:srgbClr val="00B0F0">
                  <a:shade val="100000"/>
                  <a:satMod val="11500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5" name="TextBox 7"/>
          <p:cNvSpPr txBox="1"/>
          <p:nvPr userDrawn="1"/>
        </p:nvSpPr>
        <p:spPr>
          <a:xfrm>
            <a:off x="304800" y="6248400"/>
            <a:ext cx="2971800" cy="523875"/>
          </a:xfrm>
          <a:prstGeom prst="rect">
            <a:avLst/>
          </a:prstGeom>
          <a:noFill/>
        </p:spPr>
        <p:txBody>
          <a:bodyPr>
            <a:spAutoFit/>
          </a:bodyPr>
          <a:lstStyle/>
          <a:p>
            <a:pPr fontAlgn="auto">
              <a:spcBef>
                <a:spcPts val="0"/>
              </a:spcBef>
              <a:spcAft>
                <a:spcPts val="0"/>
              </a:spcAft>
              <a:defRPr/>
            </a:pPr>
            <a:r>
              <a:rPr lang="en-US" sz="2800" b="0" spc="-150" baseline="0" dirty="0">
                <a:solidFill>
                  <a:schemeClr val="bg1"/>
                </a:solidFill>
                <a:latin typeface="Eras Demi ITC" pitchFamily="34" charset="0"/>
              </a:rPr>
              <a:t>ClubRunner</a:t>
            </a:r>
          </a:p>
        </p:txBody>
      </p:sp>
      <p:sp>
        <p:nvSpPr>
          <p:cNvPr id="2" name="Title 1"/>
          <p:cNvSpPr>
            <a:spLocks noGrp="1"/>
          </p:cNvSpPr>
          <p:nvPr>
            <p:ph type="title"/>
          </p:nvPr>
        </p:nvSpPr>
        <p:spPr/>
        <p:txBody>
          <a:bodyPr/>
          <a:lstStyle>
            <a:lvl1pPr>
              <a:defRPr>
                <a:solidFill>
                  <a:srgbClr val="00B0F0"/>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b="1">
                <a:solidFill>
                  <a:schemeClr val="tx1">
                    <a:lumMod val="50000"/>
                    <a:lumOff val="50000"/>
                  </a:schemeClr>
                </a:solidFill>
              </a:defRPr>
            </a:lvl1pPr>
            <a:lvl2pPr>
              <a:defRPr>
                <a:solidFill>
                  <a:schemeClr val="tx1">
                    <a:lumMod val="50000"/>
                    <a:lumOff val="50000"/>
                  </a:schemeClr>
                </a:solidFill>
              </a:defRPr>
            </a:lvl2pPr>
            <a:lvl3pPr>
              <a:defRPr>
                <a:solidFill>
                  <a:schemeClr val="tx1">
                    <a:lumMod val="50000"/>
                    <a:lumOff val="50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4"/>
          <p:cNvSpPr>
            <a:spLocks noGrp="1"/>
          </p:cNvSpPr>
          <p:nvPr>
            <p:ph type="ftr" sz="quarter" idx="10"/>
          </p:nvPr>
        </p:nvSpPr>
        <p:spPr/>
        <p:txBody>
          <a:bodyPr/>
          <a:lstStyle>
            <a:lvl1pPr>
              <a:defRPr/>
            </a:lvl1pPr>
          </a:lstStyle>
          <a:p>
            <a:pPr>
              <a:defRPr/>
            </a:pPr>
            <a:endParaRPr lang="en-US"/>
          </a:p>
        </p:txBody>
      </p:sp>
      <p:sp>
        <p:nvSpPr>
          <p:cNvPr id="7" name="Slide Number Placeholder 5"/>
          <p:cNvSpPr>
            <a:spLocks noGrp="1"/>
          </p:cNvSpPr>
          <p:nvPr>
            <p:ph type="sldNum" sz="quarter" idx="11"/>
          </p:nvPr>
        </p:nvSpPr>
        <p:spPr/>
        <p:txBody>
          <a:bodyPr/>
          <a:lstStyle>
            <a:lvl1pPr>
              <a:defRPr/>
            </a:lvl1pPr>
          </a:lstStyle>
          <a:p>
            <a:pPr>
              <a:defRPr/>
            </a:pPr>
            <a:fld id="{193E76C2-9EEF-4907-AC6A-A19C7E1BE1DC}"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0284DB-07C1-45A8-83BC-38030B6DB327}" type="datetimeFigureOut">
              <a:rPr lang="en-US"/>
              <a:pPr>
                <a:defRPr/>
              </a:pPr>
              <a:t>9/23/2010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8FEB138-A38F-477F-B221-78C33C9E9D2A}"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5A4EF14B-8D16-451B-B923-34828FD30A5B}" type="datetimeFigureOut">
              <a:rPr lang="en-US"/>
              <a:pPr>
                <a:defRPr/>
              </a:pPr>
              <a:t>9/23/2010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D1D978E-31C7-42E1-A671-E119A2A04516}"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8C5892-8160-4F99-BD7F-5F117D3948E1}" type="datetimeFigureOut">
              <a:rPr lang="en-US"/>
              <a:pPr>
                <a:defRPr/>
              </a:pPr>
              <a:t>9/23/2010</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04FFAD32-FBBE-456A-A1BC-7350F702BFB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2EBF3BD0-9439-4EE6-843C-30BF40E4E08B}" type="datetimeFigureOut">
              <a:rPr lang="en-US"/>
              <a:pPr>
                <a:defRPr/>
              </a:pPr>
              <a:t>9/23/2010</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E2FEF00-FEDE-43E2-A0CF-554DB212700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0626041-0697-4288-84EB-05659291A29C}" type="datetimeFigureOut">
              <a:rPr lang="en-US"/>
              <a:pPr>
                <a:defRPr/>
              </a:pPr>
              <a:t>9/23/2010</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DCCE2A90-2BA9-41A9-BFA3-2EB61D8E9835}"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33569E0C-02A6-4680-A033-2A380A7F8814}" type="datetimeFigureOut">
              <a:rPr lang="en-US"/>
              <a:pPr>
                <a:defRPr/>
              </a:pPr>
              <a:t>9/23/2010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04B4E2D-2654-4C11-AFDC-D1E516F20048}"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AB126F26-2D7C-4085-89ED-234CECE70B84}" type="datetimeFigureOut">
              <a:rPr lang="en-US"/>
              <a:pPr>
                <a:defRPr/>
              </a:pPr>
              <a:t>9/23/2010</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ED4A7E1-4EEA-4F12-9098-6F54E800A549}"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517C29EF-42E7-4728-8C1D-231A55257703}" type="datetimeFigureOut">
              <a:rPr lang="en-US"/>
              <a:pPr>
                <a:defRPr/>
              </a:pPr>
              <a:t>9/23/2010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74AEB162-B39E-4148-B829-841262D242A4}"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3D77B176-64D0-4069-972C-C61CCAB8E670}" type="datetimeFigureOut">
              <a:rPr lang="en-US"/>
              <a:pPr>
                <a:defRPr/>
              </a:pPr>
              <a:t>9/23/2010</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3EB13A-8DB0-4BEF-88EB-F6C7F28F41CC}"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pPr>
              <a:defRPr/>
            </a:pPr>
            <a:fld id="{A94A1611-4133-4AB4-8E54-BC37C93460D0}" type="datetimeFigureOut">
              <a:rPr lang="en-US"/>
              <a:pPr>
                <a:defRPr/>
              </a:pPr>
              <a:t>9/23/2010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pPr>
              <a:defRPr/>
            </a:pPr>
            <a:fld id="{A4D86810-8EF3-4178-9764-4D8CD123877C}"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59" r:id="rId3"/>
    <p:sldLayoutId id="2147483658" r:id="rId4"/>
    <p:sldLayoutId id="2147483657" r:id="rId5"/>
    <p:sldLayoutId id="2147483656" r:id="rId6"/>
    <p:sldLayoutId id="2147483655" r:id="rId7"/>
    <p:sldLayoutId id="2147483654" r:id="rId8"/>
    <p:sldLayoutId id="2147483653" r:id="rId9"/>
    <p:sldLayoutId id="2147483652" r:id="rId10"/>
    <p:sldLayoutId id="2147483651"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jpeg"/><Relationship Id="rId4" Type="http://schemas.openxmlformats.org/officeDocument/2006/relationships/hyperlink" Target="http://www.clubrunner.ca/data/9999/Story/895/district%207120_blue.jpg"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hyperlink" Target="http://www.myeventrunner.com/"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hyperlink" Target="http://www.clubrunner.ca/CRWeb/subscribers/privacypolicy.asp" TargetMode="External"/><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41.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hyperlink" Target="mailto:salesinquiy@clubrunner.ca" TargetMode="External"/><Relationship Id="rId7" Type="http://schemas.openxmlformats.org/officeDocument/2006/relationships/image" Target="../media/image45.png"/><Relationship Id="rId2" Type="http://schemas.openxmlformats.org/officeDocument/2006/relationships/notesSlide" Target="../notesSlides/notesSlide52.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4.png"/><Relationship Id="rId4" Type="http://schemas.openxmlformats.org/officeDocument/2006/relationships/hyperlink" Target="http://www.myclubrunner.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0" y="1447800"/>
            <a:ext cx="9144000" cy="2057400"/>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Box 4"/>
          <p:cNvSpPr txBox="1">
            <a:spLocks noChangeArrowheads="1"/>
          </p:cNvSpPr>
          <p:nvPr/>
        </p:nvSpPr>
        <p:spPr bwMode="auto">
          <a:xfrm>
            <a:off x="1371600" y="4308157"/>
            <a:ext cx="6200775" cy="492443"/>
          </a:xfrm>
          <a:prstGeom prst="rect">
            <a:avLst/>
          </a:prstGeom>
          <a:noFill/>
          <a:ln w="9525">
            <a:noFill/>
            <a:miter lim="800000"/>
            <a:headEnd/>
            <a:tailEnd/>
          </a:ln>
        </p:spPr>
        <p:txBody>
          <a:bodyPr wrap="square">
            <a:spAutoFit/>
          </a:bodyPr>
          <a:lstStyle/>
          <a:p>
            <a:pPr algn="ctr">
              <a:spcBef>
                <a:spcPct val="50000"/>
              </a:spcBef>
            </a:pPr>
            <a:r>
              <a:rPr lang="en-CA" sz="2600" b="1" dirty="0" smtClean="0">
                <a:solidFill>
                  <a:srgbClr val="5F5F5F"/>
                </a:solidFill>
                <a:latin typeface="Calibri" pitchFamily="34" charset="0"/>
              </a:rPr>
              <a:t>District Presentation</a:t>
            </a:r>
            <a:endParaRPr lang="en-CA" sz="2600" b="1" dirty="0">
              <a:solidFill>
                <a:srgbClr val="5F5F5F"/>
              </a:solidFill>
              <a:latin typeface="Calibri" pitchFamily="34" charset="0"/>
            </a:endParaRPr>
          </a:p>
        </p:txBody>
      </p:sp>
      <p:sp>
        <p:nvSpPr>
          <p:cNvPr id="5" name="Title 4"/>
          <p:cNvSpPr>
            <a:spLocks noGrp="1"/>
          </p:cNvSpPr>
          <p:nvPr>
            <p:ph type="ctrTitle"/>
          </p:nvPr>
        </p:nvSpPr>
        <p:spPr>
          <a:xfrm>
            <a:off x="2514600" y="1654175"/>
            <a:ext cx="5715000" cy="1470025"/>
          </a:xfrm>
        </p:spPr>
        <p:txBody>
          <a:bodyPr/>
          <a:lstStyle/>
          <a:p>
            <a:r>
              <a:rPr lang="en-US" dirty="0" smtClean="0"/>
              <a:t>Welcome to </a:t>
            </a:r>
            <a:r>
              <a:rPr lang="en-US" dirty="0" err="1" smtClean="0"/>
              <a:t>ClubRunner</a:t>
            </a:r>
            <a:endParaRPr lang="en-US" dirty="0"/>
          </a:p>
        </p:txBody>
      </p:sp>
      <p:sp>
        <p:nvSpPr>
          <p:cNvPr id="7" name="Text Box 5"/>
          <p:cNvSpPr txBox="1">
            <a:spLocks noChangeArrowheads="1"/>
          </p:cNvSpPr>
          <p:nvPr/>
        </p:nvSpPr>
        <p:spPr bwMode="auto">
          <a:xfrm>
            <a:off x="609600" y="5334000"/>
            <a:ext cx="7991475" cy="274638"/>
          </a:xfrm>
          <a:prstGeom prst="rect">
            <a:avLst/>
          </a:prstGeom>
          <a:noFill/>
          <a:ln w="9525">
            <a:noFill/>
            <a:miter lim="800000"/>
            <a:headEnd/>
            <a:tailEnd/>
          </a:ln>
        </p:spPr>
        <p:txBody>
          <a:bodyPr>
            <a:spAutoFit/>
          </a:bodyPr>
          <a:lstStyle/>
          <a:p>
            <a:pPr algn="ctr">
              <a:spcBef>
                <a:spcPct val="50000"/>
              </a:spcBef>
            </a:pPr>
            <a:r>
              <a:rPr lang="en-US" sz="1200" b="1" dirty="0">
                <a:solidFill>
                  <a:srgbClr val="5F5F5F"/>
                </a:solidFill>
                <a:latin typeface="Calibri" pitchFamily="34" charset="0"/>
              </a:rPr>
              <a:t>Press &lt;space&gt; or left-click on mouse to advance to the next slide</a:t>
            </a:r>
            <a:endParaRPr lang="en-CA" sz="1200" b="1" dirty="0">
              <a:solidFill>
                <a:srgbClr val="5F5F5F"/>
              </a:solidFill>
              <a:latin typeface="Calibri" pitchFamily="34" charset="0"/>
            </a:endParaRPr>
          </a:p>
        </p:txBody>
      </p:sp>
      <p:pic>
        <p:nvPicPr>
          <p:cNvPr id="8" name="Picture 7" descr="iStock_000005140727Medium_whats_new.jpg"/>
          <p:cNvPicPr>
            <a:picLocks noChangeAspect="1"/>
          </p:cNvPicPr>
          <p:nvPr/>
        </p:nvPicPr>
        <p:blipFill>
          <a:blip r:embed="rId3" cstate="print"/>
          <a:srcRect l="37437" t="-1306"/>
          <a:stretch>
            <a:fillRect/>
          </a:stretch>
        </p:blipFill>
        <p:spPr>
          <a:xfrm>
            <a:off x="914400" y="1600200"/>
            <a:ext cx="1729656" cy="1676400"/>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eaLnBrk="1" hangingPunct="1"/>
            <a:r>
              <a:rPr lang="en-US" dirty="0" smtClean="0"/>
              <a:t> </a:t>
            </a:r>
          </a:p>
        </p:txBody>
      </p:sp>
      <p:sp>
        <p:nvSpPr>
          <p:cNvPr id="17411" name="Text Box 3"/>
          <p:cNvSpPr txBox="1">
            <a:spLocks noChangeArrowheads="1"/>
          </p:cNvSpPr>
          <p:nvPr/>
        </p:nvSpPr>
        <p:spPr bwMode="auto">
          <a:xfrm>
            <a:off x="152400" y="144959"/>
            <a:ext cx="8353425" cy="769441"/>
          </a:xfrm>
          <a:prstGeom prst="rect">
            <a:avLst/>
          </a:prstGeom>
          <a:noFill/>
          <a:ln w="9525">
            <a:noFill/>
            <a:miter lim="800000"/>
            <a:headEnd/>
            <a:tailEnd/>
          </a:ln>
        </p:spPr>
        <p:txBody>
          <a:bodyPr>
            <a:spAutoFit/>
          </a:bodyPr>
          <a:lstStyle/>
          <a:p>
            <a:pPr>
              <a:spcBef>
                <a:spcPct val="50000"/>
              </a:spcBef>
            </a:pPr>
            <a:r>
              <a:rPr lang="en-US" sz="4400" dirty="0">
                <a:solidFill>
                  <a:srgbClr val="00B0F0"/>
                </a:solidFill>
                <a:latin typeface="Calibri" pitchFamily="34" charset="0"/>
              </a:rPr>
              <a:t>What is </a:t>
            </a:r>
            <a:r>
              <a:rPr lang="en-US" sz="4400" dirty="0" err="1">
                <a:solidFill>
                  <a:srgbClr val="00B0F0"/>
                </a:solidFill>
                <a:latin typeface="Calibri" pitchFamily="34" charset="0"/>
              </a:rPr>
              <a:t>ClubRunner</a:t>
            </a:r>
            <a:r>
              <a:rPr lang="en-US" sz="4400" dirty="0">
                <a:solidFill>
                  <a:srgbClr val="00B0F0"/>
                </a:solidFill>
                <a:latin typeface="Calibri" pitchFamily="34" charset="0"/>
              </a:rPr>
              <a:t>?</a:t>
            </a:r>
          </a:p>
        </p:txBody>
      </p:sp>
      <p:sp>
        <p:nvSpPr>
          <p:cNvPr id="6148" name="Text Box 4"/>
          <p:cNvSpPr txBox="1">
            <a:spLocks noChangeArrowheads="1"/>
          </p:cNvSpPr>
          <p:nvPr/>
        </p:nvSpPr>
        <p:spPr bwMode="auto">
          <a:xfrm>
            <a:off x="228600" y="914400"/>
            <a:ext cx="8064500" cy="4400550"/>
          </a:xfrm>
          <a:prstGeom prst="rect">
            <a:avLst/>
          </a:prstGeom>
          <a:noFill/>
          <a:ln w="9525">
            <a:noFill/>
            <a:miter lim="800000"/>
            <a:headEnd/>
            <a:tailEnd/>
          </a:ln>
        </p:spPr>
        <p:txBody>
          <a:bodyPr>
            <a:spAutoFit/>
          </a:bodyPr>
          <a:lstStyle/>
          <a:p>
            <a:pPr>
              <a:spcBef>
                <a:spcPct val="50000"/>
              </a:spcBef>
            </a:pPr>
            <a:r>
              <a:rPr lang="en-US" sz="2000" dirty="0" err="1">
                <a:latin typeface="Calibri" pitchFamily="34" charset="0"/>
                <a:cs typeface="Arial" pitchFamily="34" charset="0"/>
              </a:rPr>
              <a:t>ClubRunner</a:t>
            </a:r>
            <a:r>
              <a:rPr lang="en-US" sz="2000" dirty="0">
                <a:latin typeface="Calibri" pitchFamily="34" charset="0"/>
                <a:cs typeface="Arial" pitchFamily="34" charset="0"/>
              </a:rPr>
              <a:t> is </a:t>
            </a:r>
            <a:r>
              <a:rPr lang="en-US" sz="2000" dirty="0" smtClean="0">
                <a:latin typeface="Calibri" pitchFamily="34" charset="0"/>
                <a:cs typeface="Arial" pitchFamily="34" charset="0"/>
              </a:rPr>
              <a:t>an </a:t>
            </a:r>
            <a:r>
              <a:rPr lang="en-US" sz="2000" b="1" dirty="0" smtClean="0">
                <a:latin typeface="Calibri" pitchFamily="34" charset="0"/>
                <a:cs typeface="Arial" pitchFamily="34" charset="0"/>
              </a:rPr>
              <a:t>administration and communication </a:t>
            </a:r>
            <a:r>
              <a:rPr lang="en-US" sz="2000" dirty="0" smtClean="0">
                <a:latin typeface="Calibri" pitchFamily="34" charset="0"/>
                <a:cs typeface="Arial" pitchFamily="34" charset="0"/>
              </a:rPr>
              <a:t>software package that will enable clubs and districts to </a:t>
            </a:r>
            <a:r>
              <a:rPr lang="en-US" sz="2000" dirty="0">
                <a:latin typeface="Calibri" pitchFamily="34" charset="0"/>
                <a:cs typeface="Arial" pitchFamily="34" charset="0"/>
              </a:rPr>
              <a:t>effectively:</a:t>
            </a:r>
          </a:p>
          <a:p>
            <a:pPr lvl="1">
              <a:spcBef>
                <a:spcPct val="50000"/>
              </a:spcBef>
              <a:buFont typeface="Arial" pitchFamily="34" charset="0"/>
              <a:buChar char="•"/>
            </a:pPr>
            <a:r>
              <a:rPr lang="en-US" sz="2000" dirty="0">
                <a:latin typeface="Calibri" pitchFamily="34" charset="0"/>
                <a:cs typeface="Arial" pitchFamily="34" charset="0"/>
              </a:rPr>
              <a:t> </a:t>
            </a:r>
            <a:r>
              <a:rPr lang="en-US" sz="2000" b="1" dirty="0">
                <a:latin typeface="Calibri" pitchFamily="34" charset="0"/>
                <a:cs typeface="Arial" pitchFamily="34" charset="0"/>
              </a:rPr>
              <a:t>Reach</a:t>
            </a:r>
            <a:r>
              <a:rPr lang="en-US" sz="2000" dirty="0">
                <a:latin typeface="Calibri" pitchFamily="34" charset="0"/>
                <a:cs typeface="Arial" pitchFamily="34" charset="0"/>
              </a:rPr>
              <a:t> members</a:t>
            </a:r>
          </a:p>
          <a:p>
            <a:pPr lvl="1">
              <a:spcBef>
                <a:spcPct val="50000"/>
              </a:spcBef>
              <a:buFont typeface="Arial" pitchFamily="34" charset="0"/>
              <a:buChar char="•"/>
            </a:pPr>
            <a:r>
              <a:rPr lang="en-US" sz="2000" b="1" dirty="0">
                <a:latin typeface="Calibri" pitchFamily="34" charset="0"/>
                <a:cs typeface="Arial" pitchFamily="34" charset="0"/>
              </a:rPr>
              <a:t> Improve</a:t>
            </a:r>
            <a:r>
              <a:rPr lang="en-US" sz="2000" dirty="0">
                <a:latin typeface="Calibri" pitchFamily="34" charset="0"/>
                <a:cs typeface="Arial" pitchFamily="34" charset="0"/>
              </a:rPr>
              <a:t> </a:t>
            </a:r>
            <a:r>
              <a:rPr lang="en-US" sz="2000" b="1" dirty="0">
                <a:latin typeface="Calibri" pitchFamily="34" charset="0"/>
                <a:cs typeface="Arial" pitchFamily="34" charset="0"/>
              </a:rPr>
              <a:t>communication </a:t>
            </a:r>
            <a:r>
              <a:rPr lang="en-US" sz="2000" dirty="0">
                <a:latin typeface="Calibri" pitchFamily="34" charset="0"/>
                <a:cs typeface="Arial" pitchFamily="34" charset="0"/>
              </a:rPr>
              <a:t>between members</a:t>
            </a:r>
          </a:p>
          <a:p>
            <a:pPr lvl="1">
              <a:spcBef>
                <a:spcPct val="50000"/>
              </a:spcBef>
              <a:buFont typeface="Arial" pitchFamily="34" charset="0"/>
              <a:buChar char="•"/>
            </a:pPr>
            <a:r>
              <a:rPr lang="en-US" sz="2000" b="1" dirty="0">
                <a:latin typeface="Calibri" pitchFamily="34" charset="0"/>
                <a:cs typeface="Arial" pitchFamily="34" charset="0"/>
              </a:rPr>
              <a:t> Better</a:t>
            </a:r>
            <a:r>
              <a:rPr lang="en-US" sz="2000" dirty="0">
                <a:latin typeface="Calibri" pitchFamily="34" charset="0"/>
                <a:cs typeface="Arial" pitchFamily="34" charset="0"/>
              </a:rPr>
              <a:t> </a:t>
            </a:r>
            <a:r>
              <a:rPr lang="en-US" sz="2000" b="1" dirty="0">
                <a:latin typeface="Calibri" pitchFamily="34" charset="0"/>
                <a:cs typeface="Arial" pitchFamily="34" charset="0"/>
              </a:rPr>
              <a:t>organize</a:t>
            </a:r>
            <a:r>
              <a:rPr lang="en-US" sz="2000" dirty="0">
                <a:latin typeface="Calibri" pitchFamily="34" charset="0"/>
                <a:cs typeface="Arial" pitchFamily="34" charset="0"/>
              </a:rPr>
              <a:t> their club</a:t>
            </a:r>
          </a:p>
          <a:p>
            <a:pPr>
              <a:spcBef>
                <a:spcPct val="50000"/>
              </a:spcBef>
            </a:pPr>
            <a:r>
              <a:rPr lang="en-US" sz="2000" dirty="0">
                <a:latin typeface="Calibri" pitchFamily="34" charset="0"/>
                <a:cs typeface="Arial" pitchFamily="34" charset="0"/>
              </a:rPr>
              <a:t>It is an </a:t>
            </a:r>
            <a:r>
              <a:rPr lang="en-US" sz="2000" b="1" dirty="0">
                <a:latin typeface="Calibri" pitchFamily="34" charset="0"/>
                <a:cs typeface="Arial" pitchFamily="34" charset="0"/>
              </a:rPr>
              <a:t>online service</a:t>
            </a:r>
            <a:r>
              <a:rPr lang="en-US" sz="2000" dirty="0">
                <a:latin typeface="Calibri" pitchFamily="34" charset="0"/>
                <a:cs typeface="Arial" pitchFamily="34" charset="0"/>
              </a:rPr>
              <a:t> comprised of powerful tools designed to:</a:t>
            </a:r>
          </a:p>
          <a:p>
            <a:pPr lvl="1">
              <a:spcBef>
                <a:spcPct val="50000"/>
              </a:spcBef>
              <a:buFont typeface="Arial" pitchFamily="34" charset="0"/>
              <a:buChar char="•"/>
            </a:pPr>
            <a:r>
              <a:rPr lang="en-US" sz="2000" dirty="0">
                <a:latin typeface="Calibri" pitchFamily="34" charset="0"/>
                <a:cs typeface="Arial" pitchFamily="34" charset="0"/>
              </a:rPr>
              <a:t> Maintain your </a:t>
            </a:r>
            <a:r>
              <a:rPr lang="en-US" sz="2000" b="1" dirty="0">
                <a:latin typeface="Calibri" pitchFamily="34" charset="0"/>
                <a:cs typeface="Arial" pitchFamily="34" charset="0"/>
              </a:rPr>
              <a:t>club data</a:t>
            </a:r>
          </a:p>
          <a:p>
            <a:pPr lvl="1">
              <a:spcBef>
                <a:spcPct val="50000"/>
              </a:spcBef>
              <a:buFont typeface="Arial" pitchFamily="34" charset="0"/>
              <a:buChar char="•"/>
            </a:pPr>
            <a:r>
              <a:rPr lang="en-US" sz="2000" dirty="0">
                <a:latin typeface="Calibri" pitchFamily="34" charset="0"/>
                <a:cs typeface="Arial" pitchFamily="34" charset="0"/>
              </a:rPr>
              <a:t> Boost </a:t>
            </a:r>
            <a:r>
              <a:rPr lang="en-US" sz="2000" b="1" dirty="0">
                <a:latin typeface="Calibri" pitchFamily="34" charset="0"/>
                <a:cs typeface="Arial" pitchFamily="34" charset="0"/>
              </a:rPr>
              <a:t>communications</a:t>
            </a:r>
          </a:p>
          <a:p>
            <a:pPr lvl="1">
              <a:spcBef>
                <a:spcPct val="50000"/>
              </a:spcBef>
              <a:buFont typeface="Arial" pitchFamily="34" charset="0"/>
              <a:buChar char="•"/>
            </a:pPr>
            <a:r>
              <a:rPr lang="en-US" sz="2000" dirty="0">
                <a:latin typeface="Calibri" pitchFamily="34" charset="0"/>
                <a:cs typeface="Arial" pitchFamily="34" charset="0"/>
              </a:rPr>
              <a:t> Organize </a:t>
            </a:r>
            <a:r>
              <a:rPr lang="en-US" sz="2000" b="1" dirty="0">
                <a:latin typeface="Calibri" pitchFamily="34" charset="0"/>
                <a:cs typeface="Arial" pitchFamily="34" charset="0"/>
              </a:rPr>
              <a:t>events</a:t>
            </a:r>
            <a:r>
              <a:rPr lang="en-US" sz="2000" dirty="0">
                <a:latin typeface="Calibri" pitchFamily="34" charset="0"/>
                <a:cs typeface="Arial" pitchFamily="34" charset="0"/>
              </a:rPr>
              <a:t> and </a:t>
            </a:r>
            <a:r>
              <a:rPr lang="en-US" sz="2000" b="1" dirty="0">
                <a:latin typeface="Calibri" pitchFamily="34" charset="0"/>
                <a:cs typeface="Arial" pitchFamily="34" charset="0"/>
              </a:rPr>
              <a:t>volunteers</a:t>
            </a:r>
          </a:p>
          <a:p>
            <a:pPr lvl="1">
              <a:spcBef>
                <a:spcPct val="50000"/>
              </a:spcBef>
              <a:buFont typeface="Arial" pitchFamily="34" charset="0"/>
              <a:buChar char="•"/>
            </a:pPr>
            <a:r>
              <a:rPr lang="en-US" sz="2000" dirty="0">
                <a:latin typeface="Calibri" pitchFamily="34" charset="0"/>
                <a:cs typeface="Arial" pitchFamily="34" charset="0"/>
              </a:rPr>
              <a:t> Help your club run more </a:t>
            </a:r>
            <a:r>
              <a:rPr lang="en-US" sz="2000" b="1" dirty="0">
                <a:latin typeface="Calibri" pitchFamily="34" charset="0"/>
                <a:cs typeface="Arial" pitchFamily="34" charset="0"/>
              </a:rPr>
              <a:t>efficiently and easily</a:t>
            </a:r>
          </a:p>
        </p:txBody>
      </p:sp>
      <p:pic>
        <p:nvPicPr>
          <p:cNvPr id="4101" name="Picture 5" descr="SquareImage_smilingwoman_large"/>
          <p:cNvPicPr>
            <a:picLocks noChangeAspect="1" noChangeArrowheads="1"/>
          </p:cNvPicPr>
          <p:nvPr/>
        </p:nvPicPr>
        <p:blipFill>
          <a:blip r:embed="rId3" cstate="print"/>
          <a:srcRect/>
          <a:stretch>
            <a:fillRect/>
          </a:stretch>
        </p:blipFill>
        <p:spPr bwMode="auto">
          <a:xfrm>
            <a:off x="7286625" y="4500563"/>
            <a:ext cx="1428750" cy="1333500"/>
          </a:xfrm>
          <a:prstGeom prst="rect">
            <a:avLst/>
          </a:prstGeom>
          <a:noFill/>
          <a:ln w="9525">
            <a:noFill/>
            <a:miter lim="800000"/>
            <a:headEnd/>
            <a:tailEnd/>
          </a:ln>
        </p:spPr>
      </p:pic>
      <p:sp>
        <p:nvSpPr>
          <p:cNvPr id="6" name="TextBox 5"/>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148">
                                            <p:txEl>
                                              <p:pRg st="0" end="0"/>
                                            </p:txEl>
                                          </p:spTgt>
                                        </p:tgtEl>
                                        <p:attrNameLst>
                                          <p:attrName>style.visibility</p:attrName>
                                        </p:attrNameLst>
                                      </p:cBhvr>
                                      <p:to>
                                        <p:strVal val="visible"/>
                                      </p:to>
                                    </p:set>
                                    <p:anim calcmode="lin" valueType="num">
                                      <p:cBhvr>
                                        <p:cTn id="11" dur="1000" fill="hold"/>
                                        <p:tgtEl>
                                          <p:spTgt spid="6148">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6148">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148">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148">
                                            <p:txEl>
                                              <p:pRg st="1" end="1"/>
                                            </p:txEl>
                                          </p:spTgt>
                                        </p:tgtEl>
                                        <p:attrNameLst>
                                          <p:attrName>style.visibility</p:attrName>
                                        </p:attrNameLst>
                                      </p:cBhvr>
                                      <p:to>
                                        <p:strVal val="visible"/>
                                      </p:to>
                                    </p:set>
                                    <p:anim calcmode="lin" valueType="num">
                                      <p:cBhvr>
                                        <p:cTn id="18" dur="1000" fill="hold"/>
                                        <p:tgtEl>
                                          <p:spTgt spid="6148">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6148">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148">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6148">
                                            <p:txEl>
                                              <p:pRg st="2" end="2"/>
                                            </p:txEl>
                                          </p:spTgt>
                                        </p:tgtEl>
                                        <p:attrNameLst>
                                          <p:attrName>style.visibility</p:attrName>
                                        </p:attrNameLst>
                                      </p:cBhvr>
                                      <p:to>
                                        <p:strVal val="visible"/>
                                      </p:to>
                                    </p:set>
                                    <p:anim calcmode="lin" valueType="num">
                                      <p:cBhvr>
                                        <p:cTn id="25" dur="1000" fill="hold"/>
                                        <p:tgtEl>
                                          <p:spTgt spid="6148">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6148">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148">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6148">
                                            <p:txEl>
                                              <p:pRg st="3" end="3"/>
                                            </p:txEl>
                                          </p:spTgt>
                                        </p:tgtEl>
                                        <p:attrNameLst>
                                          <p:attrName>style.visibility</p:attrName>
                                        </p:attrNameLst>
                                      </p:cBhvr>
                                      <p:to>
                                        <p:strVal val="visible"/>
                                      </p:to>
                                    </p:set>
                                    <p:anim calcmode="lin" valueType="num">
                                      <p:cBhvr>
                                        <p:cTn id="32" dur="1000" fill="hold"/>
                                        <p:tgtEl>
                                          <p:spTgt spid="6148">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6148">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148">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6148">
                                            <p:txEl>
                                              <p:pRg st="4" end="4"/>
                                            </p:txEl>
                                          </p:spTgt>
                                        </p:tgtEl>
                                        <p:attrNameLst>
                                          <p:attrName>style.visibility</p:attrName>
                                        </p:attrNameLst>
                                      </p:cBhvr>
                                      <p:to>
                                        <p:strVal val="visible"/>
                                      </p:to>
                                    </p:set>
                                    <p:anim calcmode="lin" valueType="num">
                                      <p:cBhvr>
                                        <p:cTn id="39" dur="1000" fill="hold"/>
                                        <p:tgtEl>
                                          <p:spTgt spid="6148">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6148">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6148">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6148">
                                            <p:txEl>
                                              <p:pRg st="5" end="5"/>
                                            </p:txEl>
                                          </p:spTgt>
                                        </p:tgtEl>
                                        <p:attrNameLst>
                                          <p:attrName>style.visibility</p:attrName>
                                        </p:attrNameLst>
                                      </p:cBhvr>
                                      <p:to>
                                        <p:strVal val="visible"/>
                                      </p:to>
                                    </p:set>
                                    <p:anim calcmode="lin" valueType="num">
                                      <p:cBhvr>
                                        <p:cTn id="46" dur="1000" fill="hold"/>
                                        <p:tgtEl>
                                          <p:spTgt spid="6148">
                                            <p:txEl>
                                              <p:pRg st="5" end="5"/>
                                            </p:txEl>
                                          </p:spTgt>
                                        </p:tgtEl>
                                        <p:attrNameLst>
                                          <p:attrName>ppt_x</p:attrName>
                                        </p:attrNameLst>
                                      </p:cBhvr>
                                      <p:tavLst>
                                        <p:tav tm="0">
                                          <p:val>
                                            <p:strVal val="#ppt_x-.2"/>
                                          </p:val>
                                        </p:tav>
                                        <p:tav tm="100000">
                                          <p:val>
                                            <p:strVal val="#ppt_x"/>
                                          </p:val>
                                        </p:tav>
                                      </p:tavLst>
                                    </p:anim>
                                    <p:anim calcmode="lin" valueType="num">
                                      <p:cBhvr>
                                        <p:cTn id="47" dur="1000" fill="hold"/>
                                        <p:tgtEl>
                                          <p:spTgt spid="6148">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6148">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nodeType="clickEffect">
                                  <p:stCondLst>
                                    <p:cond delay="0"/>
                                  </p:stCondLst>
                                  <p:childTnLst>
                                    <p:set>
                                      <p:cBhvr>
                                        <p:cTn id="52" dur="1" fill="hold">
                                          <p:stCondLst>
                                            <p:cond delay="0"/>
                                          </p:stCondLst>
                                        </p:cTn>
                                        <p:tgtEl>
                                          <p:spTgt spid="6148">
                                            <p:txEl>
                                              <p:pRg st="6" end="6"/>
                                            </p:txEl>
                                          </p:spTgt>
                                        </p:tgtEl>
                                        <p:attrNameLst>
                                          <p:attrName>style.visibility</p:attrName>
                                        </p:attrNameLst>
                                      </p:cBhvr>
                                      <p:to>
                                        <p:strVal val="visible"/>
                                      </p:to>
                                    </p:set>
                                    <p:anim calcmode="lin" valueType="num">
                                      <p:cBhvr>
                                        <p:cTn id="53" dur="1000" fill="hold"/>
                                        <p:tgtEl>
                                          <p:spTgt spid="6148">
                                            <p:txEl>
                                              <p:pRg st="6" end="6"/>
                                            </p:txEl>
                                          </p:spTgt>
                                        </p:tgtEl>
                                        <p:attrNameLst>
                                          <p:attrName>ppt_x</p:attrName>
                                        </p:attrNameLst>
                                      </p:cBhvr>
                                      <p:tavLst>
                                        <p:tav tm="0">
                                          <p:val>
                                            <p:strVal val="#ppt_x-.2"/>
                                          </p:val>
                                        </p:tav>
                                        <p:tav tm="100000">
                                          <p:val>
                                            <p:strVal val="#ppt_x"/>
                                          </p:val>
                                        </p:tav>
                                      </p:tavLst>
                                    </p:anim>
                                    <p:anim calcmode="lin" valueType="num">
                                      <p:cBhvr>
                                        <p:cTn id="54" dur="1000" fill="hold"/>
                                        <p:tgtEl>
                                          <p:spTgt spid="6148">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5" dur="1000"/>
                                        <p:tgtEl>
                                          <p:spTgt spid="6148">
                                            <p:txEl>
                                              <p:pRg st="6" end="6"/>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29" presetClass="entr" presetSubtype="0" fill="hold" nodeType="clickEffect">
                                  <p:stCondLst>
                                    <p:cond delay="0"/>
                                  </p:stCondLst>
                                  <p:childTnLst>
                                    <p:set>
                                      <p:cBhvr>
                                        <p:cTn id="59" dur="1" fill="hold">
                                          <p:stCondLst>
                                            <p:cond delay="0"/>
                                          </p:stCondLst>
                                        </p:cTn>
                                        <p:tgtEl>
                                          <p:spTgt spid="6148">
                                            <p:txEl>
                                              <p:pRg st="7" end="7"/>
                                            </p:txEl>
                                          </p:spTgt>
                                        </p:tgtEl>
                                        <p:attrNameLst>
                                          <p:attrName>style.visibility</p:attrName>
                                        </p:attrNameLst>
                                      </p:cBhvr>
                                      <p:to>
                                        <p:strVal val="visible"/>
                                      </p:to>
                                    </p:set>
                                    <p:anim calcmode="lin" valueType="num">
                                      <p:cBhvr>
                                        <p:cTn id="60" dur="1000" fill="hold"/>
                                        <p:tgtEl>
                                          <p:spTgt spid="6148">
                                            <p:txEl>
                                              <p:pRg st="7" end="7"/>
                                            </p:txEl>
                                          </p:spTgt>
                                        </p:tgtEl>
                                        <p:attrNameLst>
                                          <p:attrName>ppt_x</p:attrName>
                                        </p:attrNameLst>
                                      </p:cBhvr>
                                      <p:tavLst>
                                        <p:tav tm="0">
                                          <p:val>
                                            <p:strVal val="#ppt_x-.2"/>
                                          </p:val>
                                        </p:tav>
                                        <p:tav tm="100000">
                                          <p:val>
                                            <p:strVal val="#ppt_x"/>
                                          </p:val>
                                        </p:tav>
                                      </p:tavLst>
                                    </p:anim>
                                    <p:anim calcmode="lin" valueType="num">
                                      <p:cBhvr>
                                        <p:cTn id="61" dur="1000" fill="hold"/>
                                        <p:tgtEl>
                                          <p:spTgt spid="6148">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62" dur="1000"/>
                                        <p:tgtEl>
                                          <p:spTgt spid="6148">
                                            <p:txEl>
                                              <p:pRg st="7" end="7"/>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9" presetClass="entr" presetSubtype="0" fill="hold" nodeType="clickEffect">
                                  <p:stCondLst>
                                    <p:cond delay="0"/>
                                  </p:stCondLst>
                                  <p:childTnLst>
                                    <p:set>
                                      <p:cBhvr>
                                        <p:cTn id="66" dur="1" fill="hold">
                                          <p:stCondLst>
                                            <p:cond delay="0"/>
                                          </p:stCondLst>
                                        </p:cTn>
                                        <p:tgtEl>
                                          <p:spTgt spid="6148">
                                            <p:txEl>
                                              <p:pRg st="8" end="8"/>
                                            </p:txEl>
                                          </p:spTgt>
                                        </p:tgtEl>
                                        <p:attrNameLst>
                                          <p:attrName>style.visibility</p:attrName>
                                        </p:attrNameLst>
                                      </p:cBhvr>
                                      <p:to>
                                        <p:strVal val="visible"/>
                                      </p:to>
                                    </p:set>
                                    <p:anim calcmode="lin" valueType="num">
                                      <p:cBhvr>
                                        <p:cTn id="67" dur="1000" fill="hold"/>
                                        <p:tgtEl>
                                          <p:spTgt spid="6148">
                                            <p:txEl>
                                              <p:pRg st="8" end="8"/>
                                            </p:txEl>
                                          </p:spTgt>
                                        </p:tgtEl>
                                        <p:attrNameLst>
                                          <p:attrName>ppt_x</p:attrName>
                                        </p:attrNameLst>
                                      </p:cBhvr>
                                      <p:tavLst>
                                        <p:tav tm="0">
                                          <p:val>
                                            <p:strVal val="#ppt_x-.2"/>
                                          </p:val>
                                        </p:tav>
                                        <p:tav tm="100000">
                                          <p:val>
                                            <p:strVal val="#ppt_x"/>
                                          </p:val>
                                        </p:tav>
                                      </p:tavLst>
                                    </p:anim>
                                    <p:anim calcmode="lin" valueType="num">
                                      <p:cBhvr>
                                        <p:cTn id="68" dur="1000" fill="hold"/>
                                        <p:tgtEl>
                                          <p:spTgt spid="6148">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9" dur="1000"/>
                                        <p:tgtEl>
                                          <p:spTgt spid="6148">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algn="l" eaLnBrk="1" hangingPunct="1"/>
            <a:r>
              <a:rPr lang="en-US" dirty="0" smtClean="0"/>
              <a:t> </a:t>
            </a:r>
          </a:p>
        </p:txBody>
      </p:sp>
      <p:sp>
        <p:nvSpPr>
          <p:cNvPr id="19459" name="Text Box 3"/>
          <p:cNvSpPr txBox="1">
            <a:spLocks noChangeArrowheads="1"/>
          </p:cNvSpPr>
          <p:nvPr/>
        </p:nvSpPr>
        <p:spPr bwMode="auto">
          <a:xfrm>
            <a:off x="228600" y="221159"/>
            <a:ext cx="8353425" cy="769441"/>
          </a:xfrm>
          <a:prstGeom prst="rect">
            <a:avLst/>
          </a:prstGeom>
          <a:noFill/>
          <a:ln w="9525">
            <a:noFill/>
            <a:miter lim="800000"/>
            <a:headEnd/>
            <a:tailEnd/>
          </a:ln>
        </p:spPr>
        <p:txBody>
          <a:bodyPr>
            <a:spAutoFit/>
          </a:bodyPr>
          <a:lstStyle/>
          <a:p>
            <a:pPr>
              <a:spcBef>
                <a:spcPct val="50000"/>
              </a:spcBef>
            </a:pPr>
            <a:r>
              <a:rPr lang="en-US" sz="4400" dirty="0">
                <a:solidFill>
                  <a:srgbClr val="00B0F0"/>
                </a:solidFill>
                <a:latin typeface="Calibri" pitchFamily="34" charset="0"/>
              </a:rPr>
              <a:t>What </a:t>
            </a:r>
            <a:r>
              <a:rPr lang="en-US" sz="4400" dirty="0" smtClean="0">
                <a:solidFill>
                  <a:srgbClr val="00B0F0"/>
                </a:solidFill>
                <a:latin typeface="Calibri" pitchFamily="34" charset="0"/>
              </a:rPr>
              <a:t>Does </a:t>
            </a:r>
            <a:r>
              <a:rPr lang="en-US" sz="4400" dirty="0" err="1">
                <a:solidFill>
                  <a:srgbClr val="00B0F0"/>
                </a:solidFill>
                <a:latin typeface="Calibri" pitchFamily="34" charset="0"/>
              </a:rPr>
              <a:t>ClubRunner</a:t>
            </a:r>
            <a:r>
              <a:rPr lang="en-US" sz="4400" dirty="0">
                <a:solidFill>
                  <a:srgbClr val="00B0F0"/>
                </a:solidFill>
                <a:latin typeface="Calibri" pitchFamily="34" charset="0"/>
              </a:rPr>
              <a:t> </a:t>
            </a:r>
            <a:r>
              <a:rPr lang="en-US" sz="4400" dirty="0" smtClean="0">
                <a:solidFill>
                  <a:srgbClr val="00B0F0"/>
                </a:solidFill>
                <a:latin typeface="Calibri" pitchFamily="34" charset="0"/>
              </a:rPr>
              <a:t>Do</a:t>
            </a:r>
            <a:r>
              <a:rPr lang="en-US" sz="4400" dirty="0">
                <a:solidFill>
                  <a:srgbClr val="00B0F0"/>
                </a:solidFill>
                <a:latin typeface="Calibri" pitchFamily="34" charset="0"/>
              </a:rPr>
              <a:t>?</a:t>
            </a:r>
          </a:p>
        </p:txBody>
      </p:sp>
      <p:sp>
        <p:nvSpPr>
          <p:cNvPr id="10244" name="Text Box 4"/>
          <p:cNvSpPr txBox="1">
            <a:spLocks noChangeArrowheads="1"/>
          </p:cNvSpPr>
          <p:nvPr/>
        </p:nvSpPr>
        <p:spPr bwMode="auto">
          <a:xfrm>
            <a:off x="304800" y="1177290"/>
            <a:ext cx="8382000" cy="5755422"/>
          </a:xfrm>
          <a:prstGeom prst="rect">
            <a:avLst/>
          </a:prstGeom>
          <a:noFill/>
          <a:ln w="9525">
            <a:noFill/>
            <a:miter lim="800000"/>
            <a:headEnd/>
            <a:tailEnd/>
          </a:ln>
        </p:spPr>
        <p:txBody>
          <a:bodyPr wrap="square">
            <a:spAutoFit/>
          </a:bodyPr>
          <a:lstStyle/>
          <a:p>
            <a:pPr>
              <a:spcBef>
                <a:spcPct val="50000"/>
              </a:spcBef>
            </a:pPr>
            <a:r>
              <a:rPr lang="en-US" sz="2000" dirty="0" err="1">
                <a:latin typeface="+mj-lt"/>
              </a:rPr>
              <a:t>ClubRunner</a:t>
            </a:r>
            <a:r>
              <a:rPr lang="en-US" sz="2000" dirty="0">
                <a:latin typeface="+mj-lt"/>
              </a:rPr>
              <a:t> helps your </a:t>
            </a:r>
            <a:r>
              <a:rPr lang="en-US" sz="2000" dirty="0" smtClean="0">
                <a:latin typeface="+mj-lt"/>
              </a:rPr>
              <a:t>district </a:t>
            </a:r>
            <a:r>
              <a:rPr lang="en-US" sz="2000" dirty="0">
                <a:latin typeface="+mj-lt"/>
              </a:rPr>
              <a:t>with the following </a:t>
            </a:r>
            <a:r>
              <a:rPr lang="en-US" sz="2000">
                <a:latin typeface="+mj-lt"/>
              </a:rPr>
              <a:t>tasks</a:t>
            </a:r>
            <a:r>
              <a:rPr lang="en-US" sz="2000" smtClean="0">
                <a:latin typeface="+mj-lt"/>
              </a:rPr>
              <a:t>:</a:t>
            </a:r>
            <a:br>
              <a:rPr lang="en-US" sz="2000" smtClean="0">
                <a:latin typeface="+mj-lt"/>
              </a:rPr>
            </a:br>
            <a:endParaRPr lang="en-US" sz="2000" dirty="0">
              <a:latin typeface="+mj-lt"/>
            </a:endParaRPr>
          </a:p>
          <a:p>
            <a:pPr lvl="0">
              <a:lnSpc>
                <a:spcPct val="150000"/>
              </a:lnSpc>
              <a:buFont typeface="Arial" pitchFamily="34" charset="0"/>
              <a:buChar char="•"/>
            </a:pPr>
            <a:r>
              <a:rPr lang="en-US" dirty="0" smtClean="0">
                <a:latin typeface="+mj-lt"/>
              </a:rPr>
              <a:t>  Seamlessly integrate your </a:t>
            </a:r>
            <a:r>
              <a:rPr lang="en-US" b="1" dirty="0" smtClean="0">
                <a:latin typeface="+mj-lt"/>
              </a:rPr>
              <a:t>district database</a:t>
            </a:r>
            <a:r>
              <a:rPr lang="en-US" dirty="0" smtClean="0">
                <a:latin typeface="+mj-lt"/>
              </a:rPr>
              <a:t> with Rotary International</a:t>
            </a:r>
          </a:p>
          <a:p>
            <a:pPr lvl="0">
              <a:lnSpc>
                <a:spcPct val="150000"/>
              </a:lnSpc>
              <a:buFont typeface="Arial" pitchFamily="34" charset="0"/>
              <a:buChar char="•"/>
            </a:pPr>
            <a:r>
              <a:rPr lang="en-US" dirty="0" smtClean="0">
                <a:latin typeface="+mj-lt"/>
              </a:rPr>
              <a:t>  Produce </a:t>
            </a:r>
            <a:r>
              <a:rPr lang="en-US" b="1" dirty="0" smtClean="0">
                <a:latin typeface="+mj-lt"/>
              </a:rPr>
              <a:t>unlimited reports</a:t>
            </a:r>
            <a:r>
              <a:rPr lang="en-US" dirty="0" smtClean="0">
                <a:latin typeface="+mj-lt"/>
              </a:rPr>
              <a:t> to monitor or implement different activities</a:t>
            </a:r>
          </a:p>
          <a:p>
            <a:pPr lvl="0">
              <a:lnSpc>
                <a:spcPct val="150000"/>
              </a:lnSpc>
              <a:buFont typeface="Arial" pitchFamily="34" charset="0"/>
              <a:buChar char="•"/>
            </a:pPr>
            <a:r>
              <a:rPr lang="en-US" dirty="0" smtClean="0">
                <a:latin typeface="+mj-lt"/>
              </a:rPr>
              <a:t>  Generate </a:t>
            </a:r>
            <a:r>
              <a:rPr lang="en-US" b="1" dirty="0" smtClean="0">
                <a:latin typeface="+mj-lt"/>
              </a:rPr>
              <a:t>district directories</a:t>
            </a:r>
            <a:r>
              <a:rPr lang="en-US" dirty="0" smtClean="0">
                <a:latin typeface="+mj-lt"/>
              </a:rPr>
              <a:t> in several formats</a:t>
            </a:r>
          </a:p>
          <a:p>
            <a:pPr lvl="0">
              <a:lnSpc>
                <a:spcPct val="150000"/>
              </a:lnSpc>
              <a:buFont typeface="Arial" pitchFamily="34" charset="0"/>
              <a:buChar char="•"/>
            </a:pPr>
            <a:r>
              <a:rPr lang="en-US" dirty="0" smtClean="0">
                <a:latin typeface="+mj-lt"/>
              </a:rPr>
              <a:t>  Track and monitor </a:t>
            </a:r>
            <a:r>
              <a:rPr lang="en-US" b="1" dirty="0" smtClean="0">
                <a:latin typeface="+mj-lt"/>
              </a:rPr>
              <a:t>club attendance</a:t>
            </a:r>
            <a:r>
              <a:rPr lang="en-US" dirty="0" smtClean="0">
                <a:latin typeface="+mj-lt"/>
              </a:rPr>
              <a:t> and growth</a:t>
            </a:r>
          </a:p>
          <a:p>
            <a:pPr lvl="0">
              <a:lnSpc>
                <a:spcPct val="150000"/>
              </a:lnSpc>
              <a:buFont typeface="Arial" pitchFamily="34" charset="0"/>
              <a:buChar char="•"/>
            </a:pPr>
            <a:r>
              <a:rPr lang="en-US" dirty="0" smtClean="0">
                <a:latin typeface="+mj-lt"/>
              </a:rPr>
              <a:t>  Send out targeted and personalized </a:t>
            </a:r>
            <a:r>
              <a:rPr lang="en-US" b="1" dirty="0" smtClean="0">
                <a:latin typeface="+mj-lt"/>
              </a:rPr>
              <a:t>email communication and newsletters</a:t>
            </a:r>
            <a:endParaRPr lang="en-US" dirty="0" smtClean="0">
              <a:latin typeface="+mj-lt"/>
            </a:endParaRPr>
          </a:p>
          <a:p>
            <a:pPr lvl="0">
              <a:lnSpc>
                <a:spcPct val="150000"/>
              </a:lnSpc>
              <a:buFont typeface="Arial" pitchFamily="34" charset="0"/>
              <a:buChar char="•"/>
            </a:pPr>
            <a:r>
              <a:rPr lang="en-US" dirty="0" smtClean="0">
                <a:latin typeface="+mj-lt"/>
              </a:rPr>
              <a:t>  Manage </a:t>
            </a:r>
            <a:r>
              <a:rPr lang="en-US" b="1" dirty="0" smtClean="0">
                <a:latin typeface="+mj-lt"/>
              </a:rPr>
              <a:t>event registrations </a:t>
            </a:r>
            <a:r>
              <a:rPr lang="en-US" dirty="0" smtClean="0">
                <a:latin typeface="+mj-lt"/>
              </a:rPr>
              <a:t>and reporting, with </a:t>
            </a:r>
            <a:r>
              <a:rPr lang="en-US" b="1" dirty="0" smtClean="0">
                <a:latin typeface="+mj-lt"/>
              </a:rPr>
              <a:t>online payment </a:t>
            </a:r>
            <a:endParaRPr lang="en-US" dirty="0" smtClean="0">
              <a:latin typeface="+mj-lt"/>
            </a:endParaRPr>
          </a:p>
          <a:p>
            <a:pPr lvl="0">
              <a:lnSpc>
                <a:spcPct val="150000"/>
              </a:lnSpc>
              <a:buFont typeface="Arial" pitchFamily="34" charset="0"/>
              <a:buChar char="•"/>
            </a:pPr>
            <a:r>
              <a:rPr lang="en-US" dirty="0" smtClean="0">
                <a:latin typeface="+mj-lt"/>
              </a:rPr>
              <a:t>  Maintain </a:t>
            </a:r>
            <a:r>
              <a:rPr lang="en-US" b="1" dirty="0" smtClean="0">
                <a:latin typeface="+mj-lt"/>
              </a:rPr>
              <a:t>organizational charts</a:t>
            </a:r>
            <a:r>
              <a:rPr lang="en-US" dirty="0" smtClean="0">
                <a:latin typeface="+mj-lt"/>
              </a:rPr>
              <a:t> with committee structures</a:t>
            </a:r>
          </a:p>
          <a:p>
            <a:pPr lvl="0">
              <a:lnSpc>
                <a:spcPct val="150000"/>
              </a:lnSpc>
              <a:buFont typeface="Arial" pitchFamily="34" charset="0"/>
              <a:buChar char="•"/>
            </a:pPr>
            <a:r>
              <a:rPr lang="en-US" dirty="0" smtClean="0">
                <a:latin typeface="+mj-lt"/>
              </a:rPr>
              <a:t>  Customize and maintain a </a:t>
            </a:r>
            <a:r>
              <a:rPr lang="en-US" b="1" dirty="0" smtClean="0">
                <a:latin typeface="+mj-lt"/>
              </a:rPr>
              <a:t>dynamic website</a:t>
            </a:r>
            <a:r>
              <a:rPr lang="en-US" dirty="0" smtClean="0">
                <a:latin typeface="+mj-lt"/>
              </a:rPr>
              <a:t>, without any technical expertise,  </a:t>
            </a:r>
          </a:p>
          <a:p>
            <a:pPr lvl="0"/>
            <a:r>
              <a:rPr lang="en-US" dirty="0" smtClean="0">
                <a:latin typeface="+mj-lt"/>
              </a:rPr>
              <a:t>   and much more!</a:t>
            </a:r>
          </a:p>
          <a:p>
            <a:pPr lvl="0">
              <a:buFont typeface="Arial" pitchFamily="34" charset="0"/>
              <a:buChar char="•"/>
            </a:pPr>
            <a:endParaRPr lang="en-US" dirty="0" smtClean="0">
              <a:latin typeface="Calibri" pitchFamily="34" charset="0"/>
            </a:endParaRPr>
          </a:p>
          <a:p>
            <a:pPr>
              <a:buFont typeface="Arial" pitchFamily="34" charset="0"/>
              <a:buChar char="•"/>
            </a:pPr>
            <a:endParaRPr lang="en-US" sz="1600" dirty="0" smtClean="0">
              <a:latin typeface="Calibri" pitchFamily="34" charset="0"/>
            </a:endParaRPr>
          </a:p>
          <a:p>
            <a:pPr>
              <a:buFont typeface="Arial" pitchFamily="34" charset="0"/>
              <a:buChar char="•"/>
            </a:pPr>
            <a:endParaRPr lang="en-US" sz="1600" dirty="0" smtClean="0">
              <a:latin typeface="Calibri" pitchFamily="34" charset="0"/>
            </a:endParaRPr>
          </a:p>
          <a:p>
            <a:pPr>
              <a:buFont typeface="Arial" pitchFamily="34" charset="0"/>
              <a:buChar char="•"/>
            </a:pPr>
            <a:endParaRPr lang="en-US" sz="4400" dirty="0">
              <a:latin typeface="Calibri" pitchFamily="34" charset="0"/>
            </a:endParaRP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10244">
                                            <p:txEl>
                                              <p:pRg st="0" end="0"/>
                                            </p:txEl>
                                          </p:spTgt>
                                        </p:tgtEl>
                                        <p:attrNameLst>
                                          <p:attrName>style.visibility</p:attrName>
                                        </p:attrNameLst>
                                      </p:cBhvr>
                                      <p:to>
                                        <p:strVal val="visible"/>
                                      </p:to>
                                    </p:set>
                                    <p:anim calcmode="lin" valueType="num">
                                      <p:cBhvr>
                                        <p:cTn id="11" dur="1000" fill="hold"/>
                                        <p:tgtEl>
                                          <p:spTgt spid="10244">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1024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102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3" cstate="print"/>
          <a:srcRect/>
          <a:stretch>
            <a:fillRect/>
          </a:stretch>
        </p:blipFill>
        <p:spPr bwMode="auto">
          <a:xfrm>
            <a:off x="1600200" y="1447800"/>
            <a:ext cx="5563537" cy="4189824"/>
          </a:xfrm>
          <a:prstGeom prst="rect">
            <a:avLst/>
          </a:prstGeom>
          <a:noFill/>
          <a:ln w="9525">
            <a:noFill/>
            <a:miter lim="800000"/>
            <a:headEnd/>
            <a:tailEnd/>
          </a:ln>
        </p:spPr>
      </p:pic>
      <p:sp>
        <p:nvSpPr>
          <p:cNvPr id="53252" name="Text Box 4"/>
          <p:cNvSpPr txBox="1">
            <a:spLocks noChangeArrowheads="1"/>
          </p:cNvSpPr>
          <p:nvPr/>
        </p:nvSpPr>
        <p:spPr bwMode="auto">
          <a:xfrm>
            <a:off x="7620000" y="3886200"/>
            <a:ext cx="1371600" cy="1190625"/>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Display upcoming District events</a:t>
            </a:r>
            <a:endParaRPr lang="en-CA" sz="1800" dirty="0">
              <a:latin typeface="Tahoma" pitchFamily="34" charset="0"/>
              <a:cs typeface="Times New Roman" pitchFamily="18" charset="0"/>
            </a:endParaRPr>
          </a:p>
        </p:txBody>
      </p:sp>
      <p:sp>
        <p:nvSpPr>
          <p:cNvPr id="53253" name="Text Box 5"/>
          <p:cNvSpPr txBox="1">
            <a:spLocks noChangeArrowheads="1"/>
          </p:cNvSpPr>
          <p:nvPr/>
        </p:nvSpPr>
        <p:spPr bwMode="auto">
          <a:xfrm>
            <a:off x="152400" y="4343400"/>
            <a:ext cx="1143000" cy="646113"/>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Add site pages</a:t>
            </a:r>
            <a:endParaRPr lang="en-CA" sz="1800" dirty="0">
              <a:latin typeface="Tahoma" pitchFamily="34" charset="0"/>
              <a:cs typeface="Times New Roman" pitchFamily="18" charset="0"/>
            </a:endParaRPr>
          </a:p>
        </p:txBody>
      </p:sp>
      <p:sp>
        <p:nvSpPr>
          <p:cNvPr id="53254" name="Text Box 6"/>
          <p:cNvSpPr txBox="1">
            <a:spLocks noChangeArrowheads="1"/>
          </p:cNvSpPr>
          <p:nvPr/>
        </p:nvSpPr>
        <p:spPr bwMode="auto">
          <a:xfrm>
            <a:off x="142875" y="2571750"/>
            <a:ext cx="1447800" cy="915988"/>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Edit home page stories and news</a:t>
            </a:r>
            <a:endParaRPr lang="en-CA" sz="1800" dirty="0">
              <a:latin typeface="Tahoma" pitchFamily="34" charset="0"/>
              <a:cs typeface="Times New Roman" pitchFamily="18" charset="0"/>
            </a:endParaRPr>
          </a:p>
        </p:txBody>
      </p:sp>
      <p:sp>
        <p:nvSpPr>
          <p:cNvPr id="53260" name="Text Box 12"/>
          <p:cNvSpPr txBox="1">
            <a:spLocks noChangeArrowheads="1"/>
          </p:cNvSpPr>
          <p:nvPr/>
        </p:nvSpPr>
        <p:spPr bwMode="auto">
          <a:xfrm>
            <a:off x="7391400" y="2362200"/>
            <a:ext cx="1371600" cy="915988"/>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Announce news, and more…</a:t>
            </a:r>
            <a:endParaRPr lang="en-CA" sz="1800" dirty="0">
              <a:latin typeface="Tahoma" pitchFamily="34" charset="0"/>
              <a:cs typeface="Times New Roman" pitchFamily="18" charset="0"/>
            </a:endParaRPr>
          </a:p>
        </p:txBody>
      </p:sp>
      <p:sp>
        <p:nvSpPr>
          <p:cNvPr id="53264" name="Text Box 16"/>
          <p:cNvSpPr txBox="1">
            <a:spLocks noChangeArrowheads="1"/>
          </p:cNvSpPr>
          <p:nvPr/>
        </p:nvSpPr>
        <p:spPr bwMode="auto">
          <a:xfrm>
            <a:off x="7467600" y="5257800"/>
            <a:ext cx="1676400" cy="915988"/>
          </a:xfrm>
          <a:prstGeom prst="rect">
            <a:avLst/>
          </a:prstGeom>
          <a:noFill/>
          <a:ln w="9525">
            <a:noFill/>
            <a:miter lim="800000"/>
            <a:headEnd/>
            <a:tailEnd/>
          </a:ln>
        </p:spPr>
        <p:txBody>
          <a:bodyPr>
            <a:spAutoFit/>
          </a:bodyPr>
          <a:lstStyle/>
          <a:p>
            <a:pPr eaLnBrk="0" hangingPunct="0">
              <a:spcBef>
                <a:spcPct val="50000"/>
              </a:spcBef>
            </a:pPr>
            <a:r>
              <a:rPr lang="en-US" sz="1800" b="1" dirty="0">
                <a:latin typeface="Tahoma" pitchFamily="34" charset="0"/>
                <a:cs typeface="Times New Roman" pitchFamily="18" charset="0"/>
              </a:rPr>
              <a:t>…all without having to know HTML!</a:t>
            </a:r>
            <a:endParaRPr lang="en-CA" sz="1800" b="1" dirty="0">
              <a:latin typeface="Tahoma" pitchFamily="34" charset="0"/>
              <a:cs typeface="Times New Roman" pitchFamily="18" charset="0"/>
            </a:endParaRPr>
          </a:p>
        </p:txBody>
      </p:sp>
      <p:sp>
        <p:nvSpPr>
          <p:cNvPr id="53266" name="Text Box 18"/>
          <p:cNvSpPr txBox="1">
            <a:spLocks noChangeArrowheads="1"/>
          </p:cNvSpPr>
          <p:nvPr/>
        </p:nvSpPr>
        <p:spPr bwMode="auto">
          <a:xfrm>
            <a:off x="304800" y="304800"/>
            <a:ext cx="8280400" cy="584775"/>
          </a:xfrm>
          <a:prstGeom prst="rect">
            <a:avLst/>
          </a:prstGeom>
          <a:noFill/>
          <a:ln w="9525">
            <a:noFill/>
            <a:miter lim="800000"/>
            <a:headEnd/>
            <a:tailEnd/>
          </a:ln>
        </p:spPr>
        <p:txBody>
          <a:bodyPr wrap="square">
            <a:spAutoFit/>
          </a:bodyPr>
          <a:lstStyle/>
          <a:p>
            <a:pPr eaLnBrk="0" hangingPunct="0">
              <a:spcBef>
                <a:spcPct val="50000"/>
              </a:spcBef>
            </a:pPr>
            <a:r>
              <a:rPr lang="en-US" sz="3200" dirty="0">
                <a:solidFill>
                  <a:srgbClr val="00B0F0"/>
                </a:solidFill>
                <a:latin typeface="Calibri" pitchFamily="34" charset="0"/>
                <a:cs typeface="Times New Roman" pitchFamily="18" charset="0"/>
              </a:rPr>
              <a:t>On a </a:t>
            </a:r>
            <a:r>
              <a:rPr lang="en-US" sz="3200" dirty="0" err="1">
                <a:solidFill>
                  <a:srgbClr val="00B0F0"/>
                </a:solidFill>
                <a:latin typeface="Calibri" pitchFamily="34" charset="0"/>
                <a:cs typeface="Times New Roman" pitchFamily="18" charset="0"/>
              </a:rPr>
              <a:t>ClubRunner</a:t>
            </a:r>
            <a:r>
              <a:rPr lang="en-US" sz="3200" dirty="0">
                <a:solidFill>
                  <a:srgbClr val="00B0F0"/>
                </a:solidFill>
                <a:latin typeface="Calibri" pitchFamily="34" charset="0"/>
                <a:cs typeface="Times New Roman" pitchFamily="18" charset="0"/>
              </a:rPr>
              <a:t> District </a:t>
            </a:r>
            <a:r>
              <a:rPr lang="en-US" sz="3200" dirty="0" smtClean="0">
                <a:solidFill>
                  <a:srgbClr val="00B0F0"/>
                </a:solidFill>
                <a:latin typeface="Calibri" pitchFamily="34" charset="0"/>
                <a:cs typeface="Times New Roman" pitchFamily="18" charset="0"/>
              </a:rPr>
              <a:t>Website</a:t>
            </a:r>
            <a:r>
              <a:rPr lang="en-US" sz="3200" dirty="0">
                <a:solidFill>
                  <a:srgbClr val="00B0F0"/>
                </a:solidFill>
                <a:latin typeface="Calibri" pitchFamily="34" charset="0"/>
                <a:cs typeface="Times New Roman" pitchFamily="18" charset="0"/>
              </a:rPr>
              <a:t>, </a:t>
            </a:r>
            <a:r>
              <a:rPr lang="en-US" sz="3200" dirty="0" smtClean="0">
                <a:solidFill>
                  <a:srgbClr val="00B0F0"/>
                </a:solidFill>
                <a:latin typeface="Calibri" pitchFamily="34" charset="0"/>
                <a:cs typeface="Times New Roman" pitchFamily="18" charset="0"/>
              </a:rPr>
              <a:t>You </a:t>
            </a:r>
            <a:r>
              <a:rPr lang="en-US" sz="3200" dirty="0">
                <a:solidFill>
                  <a:srgbClr val="00B0F0"/>
                </a:solidFill>
                <a:latin typeface="Calibri" pitchFamily="34" charset="0"/>
                <a:cs typeface="Times New Roman" pitchFamily="18" charset="0"/>
              </a:rPr>
              <a:t>C</a:t>
            </a:r>
            <a:r>
              <a:rPr lang="en-US" sz="3200" dirty="0" smtClean="0">
                <a:solidFill>
                  <a:srgbClr val="00B0F0"/>
                </a:solidFill>
                <a:latin typeface="Calibri" pitchFamily="34" charset="0"/>
                <a:cs typeface="Times New Roman" pitchFamily="18" charset="0"/>
              </a:rPr>
              <a:t>an</a:t>
            </a:r>
            <a:r>
              <a:rPr lang="en-US" sz="3200" dirty="0">
                <a:solidFill>
                  <a:srgbClr val="00B0F0"/>
                </a:solidFill>
                <a:latin typeface="Calibri" pitchFamily="34" charset="0"/>
                <a:cs typeface="Times New Roman" pitchFamily="18" charset="0"/>
              </a:rPr>
              <a:t>…</a:t>
            </a:r>
            <a:endParaRPr lang="en-CA" sz="3200" dirty="0">
              <a:solidFill>
                <a:srgbClr val="00B0F0"/>
              </a:solidFill>
              <a:latin typeface="Calibri" pitchFamily="34" charset="0"/>
              <a:cs typeface="Times New Roman" pitchFamily="18" charset="0"/>
            </a:endParaRPr>
          </a:p>
        </p:txBody>
      </p:sp>
      <p:sp>
        <p:nvSpPr>
          <p:cNvPr id="6152" name="Rectangle 24"/>
          <p:cNvSpPr>
            <a:spLocks noChangeArrowheads="1"/>
          </p:cNvSpPr>
          <p:nvPr/>
        </p:nvSpPr>
        <p:spPr bwMode="auto">
          <a:xfrm>
            <a:off x="1692275" y="1773238"/>
            <a:ext cx="358775" cy="71437"/>
          </a:xfrm>
          <a:prstGeom prst="rect">
            <a:avLst/>
          </a:prstGeom>
          <a:solidFill>
            <a:srgbClr val="FFFFFF"/>
          </a:solidFill>
          <a:ln w="9525">
            <a:noFill/>
            <a:miter lim="800000"/>
            <a:headEnd/>
            <a:tailEnd/>
          </a:ln>
        </p:spPr>
        <p:txBody>
          <a:bodyPr wrap="none" anchor="ctr"/>
          <a:lstStyle/>
          <a:p>
            <a:endParaRPr lang="en-US"/>
          </a:p>
        </p:txBody>
      </p:sp>
      <p:sp>
        <p:nvSpPr>
          <p:cNvPr id="16" name="Striped Right Arrow 15"/>
          <p:cNvSpPr/>
          <p:nvPr/>
        </p:nvSpPr>
        <p:spPr bwMode="auto">
          <a:xfrm rot="878444">
            <a:off x="1495030" y="3433527"/>
            <a:ext cx="1507511"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7" name="Striped Right Arrow 16"/>
          <p:cNvSpPr/>
          <p:nvPr/>
        </p:nvSpPr>
        <p:spPr bwMode="auto">
          <a:xfrm rot="20418142">
            <a:off x="544745" y="3983793"/>
            <a:ext cx="1075336"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8" name="Striped Right Arrow 17"/>
          <p:cNvSpPr/>
          <p:nvPr/>
        </p:nvSpPr>
        <p:spPr bwMode="auto">
          <a:xfrm rot="10800000">
            <a:off x="6705600" y="4648200"/>
            <a:ext cx="91440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9" name="TextBox 18"/>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2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53254"/>
                                        </p:tgtEl>
                                        <p:attrNameLst>
                                          <p:attrName>style.visibility</p:attrName>
                                        </p:attrNameLst>
                                      </p:cBhvr>
                                      <p:to>
                                        <p:strVal val="visible"/>
                                      </p:to>
                                    </p:set>
                                    <p:anim calcmode="lin" valueType="num">
                                      <p:cBhvr>
                                        <p:cTn id="15" dur="1000" fill="hold"/>
                                        <p:tgtEl>
                                          <p:spTgt spid="53254"/>
                                        </p:tgtEl>
                                        <p:attrNameLst>
                                          <p:attrName>ppt_x</p:attrName>
                                        </p:attrNameLst>
                                      </p:cBhvr>
                                      <p:tavLst>
                                        <p:tav tm="0">
                                          <p:val>
                                            <p:strVal val="#ppt_x-.2"/>
                                          </p:val>
                                        </p:tav>
                                        <p:tav tm="100000">
                                          <p:val>
                                            <p:strVal val="#ppt_x"/>
                                          </p:val>
                                        </p:tav>
                                      </p:tavLst>
                                    </p:anim>
                                    <p:anim calcmode="lin" valueType="num">
                                      <p:cBhvr>
                                        <p:cTn id="16" dur="1000" fill="hold"/>
                                        <p:tgtEl>
                                          <p:spTgt spid="53254"/>
                                        </p:tgtEl>
                                        <p:attrNameLst>
                                          <p:attrName>ppt_y</p:attrName>
                                        </p:attrNameLst>
                                      </p:cBhvr>
                                      <p:tavLst>
                                        <p:tav tm="0">
                                          <p:val>
                                            <p:strVal val="#ppt_y"/>
                                          </p:val>
                                        </p:tav>
                                        <p:tav tm="100000">
                                          <p:val>
                                            <p:strVal val="#ppt_y"/>
                                          </p:val>
                                        </p:tav>
                                      </p:tavLst>
                                    </p:anim>
                                    <p:animEffect transition="in" filter="wipe(right)" prLst="gradientSize: 0.1">
                                      <p:cBhvr>
                                        <p:cTn id="17" dur="1000"/>
                                        <p:tgtEl>
                                          <p:spTgt spid="53254"/>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1000" fill="hold"/>
                                        <p:tgtEl>
                                          <p:spTgt spid="16"/>
                                        </p:tgtEl>
                                        <p:attrNameLst>
                                          <p:attrName>ppt_x</p:attrName>
                                        </p:attrNameLst>
                                      </p:cBhvr>
                                      <p:tavLst>
                                        <p:tav tm="0">
                                          <p:val>
                                            <p:strVal val="#ppt_x-.2"/>
                                          </p:val>
                                        </p:tav>
                                        <p:tav tm="100000">
                                          <p:val>
                                            <p:strVal val="#ppt_x"/>
                                          </p:val>
                                        </p:tav>
                                      </p:tavLst>
                                    </p:anim>
                                    <p:anim calcmode="lin" valueType="num">
                                      <p:cBhvr>
                                        <p:cTn id="23"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53253"/>
                                        </p:tgtEl>
                                        <p:attrNameLst>
                                          <p:attrName>style.visibility</p:attrName>
                                        </p:attrNameLst>
                                      </p:cBhvr>
                                      <p:to>
                                        <p:strVal val="visible"/>
                                      </p:to>
                                    </p:set>
                                    <p:anim calcmode="lin" valueType="num">
                                      <p:cBhvr>
                                        <p:cTn id="29" dur="1000" fill="hold"/>
                                        <p:tgtEl>
                                          <p:spTgt spid="53253"/>
                                        </p:tgtEl>
                                        <p:attrNameLst>
                                          <p:attrName>ppt_x</p:attrName>
                                        </p:attrNameLst>
                                      </p:cBhvr>
                                      <p:tavLst>
                                        <p:tav tm="0">
                                          <p:val>
                                            <p:strVal val="#ppt_x-.2"/>
                                          </p:val>
                                        </p:tav>
                                        <p:tav tm="100000">
                                          <p:val>
                                            <p:strVal val="#ppt_x"/>
                                          </p:val>
                                        </p:tav>
                                      </p:tavLst>
                                    </p:anim>
                                    <p:anim calcmode="lin" valueType="num">
                                      <p:cBhvr>
                                        <p:cTn id="30" dur="1000" fill="hold"/>
                                        <p:tgtEl>
                                          <p:spTgt spid="53253"/>
                                        </p:tgtEl>
                                        <p:attrNameLst>
                                          <p:attrName>ppt_y</p:attrName>
                                        </p:attrNameLst>
                                      </p:cBhvr>
                                      <p:tavLst>
                                        <p:tav tm="0">
                                          <p:val>
                                            <p:strVal val="#ppt_y"/>
                                          </p:val>
                                        </p:tav>
                                        <p:tav tm="100000">
                                          <p:val>
                                            <p:strVal val="#ppt_y"/>
                                          </p:val>
                                        </p:tav>
                                      </p:tavLst>
                                    </p:anim>
                                    <p:animEffect transition="in" filter="wipe(right)" prLst="gradientSize: 0.1">
                                      <p:cBhvr>
                                        <p:cTn id="31" dur="1000"/>
                                        <p:tgtEl>
                                          <p:spTgt spid="53253"/>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1000" fill="hold"/>
                                        <p:tgtEl>
                                          <p:spTgt spid="17"/>
                                        </p:tgtEl>
                                        <p:attrNameLst>
                                          <p:attrName>ppt_x</p:attrName>
                                        </p:attrNameLst>
                                      </p:cBhvr>
                                      <p:tavLst>
                                        <p:tav tm="0">
                                          <p:val>
                                            <p:strVal val="#ppt_x-.2"/>
                                          </p:val>
                                        </p:tav>
                                        <p:tav tm="100000">
                                          <p:val>
                                            <p:strVal val="#ppt_x"/>
                                          </p:val>
                                        </p:tav>
                                      </p:tavLst>
                                    </p:anim>
                                    <p:anim calcmode="lin" valueType="num">
                                      <p:cBhvr>
                                        <p:cTn id="37"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7"/>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53252"/>
                                        </p:tgtEl>
                                        <p:attrNameLst>
                                          <p:attrName>style.visibility</p:attrName>
                                        </p:attrNameLst>
                                      </p:cBhvr>
                                      <p:to>
                                        <p:strVal val="visible"/>
                                      </p:to>
                                    </p:set>
                                    <p:anim calcmode="lin" valueType="num">
                                      <p:cBhvr>
                                        <p:cTn id="43" dur="1000" fill="hold"/>
                                        <p:tgtEl>
                                          <p:spTgt spid="53252"/>
                                        </p:tgtEl>
                                        <p:attrNameLst>
                                          <p:attrName>ppt_x</p:attrName>
                                        </p:attrNameLst>
                                      </p:cBhvr>
                                      <p:tavLst>
                                        <p:tav tm="0">
                                          <p:val>
                                            <p:strVal val="#ppt_x-.2"/>
                                          </p:val>
                                        </p:tav>
                                        <p:tav tm="100000">
                                          <p:val>
                                            <p:strVal val="#ppt_x"/>
                                          </p:val>
                                        </p:tav>
                                      </p:tavLst>
                                    </p:anim>
                                    <p:anim calcmode="lin" valueType="num">
                                      <p:cBhvr>
                                        <p:cTn id="44" dur="1000" fill="hold"/>
                                        <p:tgtEl>
                                          <p:spTgt spid="53252"/>
                                        </p:tgtEl>
                                        <p:attrNameLst>
                                          <p:attrName>ppt_y</p:attrName>
                                        </p:attrNameLst>
                                      </p:cBhvr>
                                      <p:tavLst>
                                        <p:tav tm="0">
                                          <p:val>
                                            <p:strVal val="#ppt_y"/>
                                          </p:val>
                                        </p:tav>
                                        <p:tav tm="100000">
                                          <p:val>
                                            <p:strVal val="#ppt_y"/>
                                          </p:val>
                                        </p:tav>
                                      </p:tavLst>
                                    </p:anim>
                                    <p:animEffect transition="in" filter="wipe(right)" prLst="gradientSize: 0.1">
                                      <p:cBhvr>
                                        <p:cTn id="45" dur="1000"/>
                                        <p:tgtEl>
                                          <p:spTgt spid="53252"/>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 calcmode="lin" valueType="num">
                                      <p:cBhvr>
                                        <p:cTn id="50" dur="1000" fill="hold"/>
                                        <p:tgtEl>
                                          <p:spTgt spid="18"/>
                                        </p:tgtEl>
                                        <p:attrNameLst>
                                          <p:attrName>ppt_x</p:attrName>
                                        </p:attrNameLst>
                                      </p:cBhvr>
                                      <p:tavLst>
                                        <p:tav tm="0">
                                          <p:val>
                                            <p:strVal val="#ppt_x-.2"/>
                                          </p:val>
                                        </p:tav>
                                        <p:tav tm="100000">
                                          <p:val>
                                            <p:strVal val="#ppt_x"/>
                                          </p:val>
                                        </p:tav>
                                      </p:tavLst>
                                    </p:anim>
                                    <p:anim calcmode="lin" valueType="num">
                                      <p:cBhvr>
                                        <p:cTn id="51"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52" dur="10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grpId="0" nodeType="clickEffect">
                                  <p:stCondLst>
                                    <p:cond delay="0"/>
                                  </p:stCondLst>
                                  <p:childTnLst>
                                    <p:set>
                                      <p:cBhvr>
                                        <p:cTn id="56" dur="1" fill="hold">
                                          <p:stCondLst>
                                            <p:cond delay="0"/>
                                          </p:stCondLst>
                                        </p:cTn>
                                        <p:tgtEl>
                                          <p:spTgt spid="53260"/>
                                        </p:tgtEl>
                                        <p:attrNameLst>
                                          <p:attrName>style.visibility</p:attrName>
                                        </p:attrNameLst>
                                      </p:cBhvr>
                                      <p:to>
                                        <p:strVal val="visible"/>
                                      </p:to>
                                    </p:set>
                                    <p:anim calcmode="lin" valueType="num">
                                      <p:cBhvr>
                                        <p:cTn id="57" dur="1000" fill="hold"/>
                                        <p:tgtEl>
                                          <p:spTgt spid="53260"/>
                                        </p:tgtEl>
                                        <p:attrNameLst>
                                          <p:attrName>ppt_x</p:attrName>
                                        </p:attrNameLst>
                                      </p:cBhvr>
                                      <p:tavLst>
                                        <p:tav tm="0">
                                          <p:val>
                                            <p:strVal val="#ppt_x-.2"/>
                                          </p:val>
                                        </p:tav>
                                        <p:tav tm="100000">
                                          <p:val>
                                            <p:strVal val="#ppt_x"/>
                                          </p:val>
                                        </p:tav>
                                      </p:tavLst>
                                    </p:anim>
                                    <p:anim calcmode="lin" valueType="num">
                                      <p:cBhvr>
                                        <p:cTn id="58" dur="1000" fill="hold"/>
                                        <p:tgtEl>
                                          <p:spTgt spid="53260"/>
                                        </p:tgtEl>
                                        <p:attrNameLst>
                                          <p:attrName>ppt_y</p:attrName>
                                        </p:attrNameLst>
                                      </p:cBhvr>
                                      <p:tavLst>
                                        <p:tav tm="0">
                                          <p:val>
                                            <p:strVal val="#ppt_y"/>
                                          </p:val>
                                        </p:tav>
                                        <p:tav tm="100000">
                                          <p:val>
                                            <p:strVal val="#ppt_y"/>
                                          </p:val>
                                        </p:tav>
                                      </p:tavLst>
                                    </p:anim>
                                    <p:animEffect transition="in" filter="wipe(right)" prLst="gradientSize: 0.1">
                                      <p:cBhvr>
                                        <p:cTn id="59" dur="1000"/>
                                        <p:tgtEl>
                                          <p:spTgt spid="53260"/>
                                        </p:tgtEl>
                                      </p:cBhvr>
                                    </p:animEffect>
                                  </p:childTnLst>
                                </p:cTn>
                              </p:par>
                            </p:childTnLst>
                          </p:cTn>
                        </p:par>
                      </p:childTnLst>
                    </p:cTn>
                  </p:par>
                  <p:par>
                    <p:cTn id="60" fill="hold">
                      <p:stCondLst>
                        <p:cond delay="indefinite"/>
                      </p:stCondLst>
                      <p:childTnLst>
                        <p:par>
                          <p:cTn id="61" fill="hold">
                            <p:stCondLst>
                              <p:cond delay="0"/>
                            </p:stCondLst>
                            <p:childTnLst>
                              <p:par>
                                <p:cTn id="62" presetID="29" presetClass="entr" presetSubtype="0" fill="hold" grpId="0" nodeType="clickEffect">
                                  <p:stCondLst>
                                    <p:cond delay="0"/>
                                  </p:stCondLst>
                                  <p:childTnLst>
                                    <p:set>
                                      <p:cBhvr>
                                        <p:cTn id="63" dur="1" fill="hold">
                                          <p:stCondLst>
                                            <p:cond delay="0"/>
                                          </p:stCondLst>
                                        </p:cTn>
                                        <p:tgtEl>
                                          <p:spTgt spid="53264"/>
                                        </p:tgtEl>
                                        <p:attrNameLst>
                                          <p:attrName>style.visibility</p:attrName>
                                        </p:attrNameLst>
                                      </p:cBhvr>
                                      <p:to>
                                        <p:strVal val="visible"/>
                                      </p:to>
                                    </p:set>
                                    <p:anim calcmode="lin" valueType="num">
                                      <p:cBhvr>
                                        <p:cTn id="64" dur="1000" fill="hold"/>
                                        <p:tgtEl>
                                          <p:spTgt spid="53264"/>
                                        </p:tgtEl>
                                        <p:attrNameLst>
                                          <p:attrName>ppt_x</p:attrName>
                                        </p:attrNameLst>
                                      </p:cBhvr>
                                      <p:tavLst>
                                        <p:tav tm="0">
                                          <p:val>
                                            <p:strVal val="#ppt_x-.2"/>
                                          </p:val>
                                        </p:tav>
                                        <p:tav tm="100000">
                                          <p:val>
                                            <p:strVal val="#ppt_x"/>
                                          </p:val>
                                        </p:tav>
                                      </p:tavLst>
                                    </p:anim>
                                    <p:anim calcmode="lin" valueType="num">
                                      <p:cBhvr>
                                        <p:cTn id="65" dur="1000" fill="hold"/>
                                        <p:tgtEl>
                                          <p:spTgt spid="53264"/>
                                        </p:tgtEl>
                                        <p:attrNameLst>
                                          <p:attrName>ppt_y</p:attrName>
                                        </p:attrNameLst>
                                      </p:cBhvr>
                                      <p:tavLst>
                                        <p:tav tm="0">
                                          <p:val>
                                            <p:strVal val="#ppt_y"/>
                                          </p:val>
                                        </p:tav>
                                        <p:tav tm="100000">
                                          <p:val>
                                            <p:strVal val="#ppt_y"/>
                                          </p:val>
                                        </p:tav>
                                      </p:tavLst>
                                    </p:anim>
                                    <p:animEffect transition="in" filter="wipe(right)" prLst="gradientSize: 0.1">
                                      <p:cBhvr>
                                        <p:cTn id="66" dur="1000"/>
                                        <p:tgtEl>
                                          <p:spTgt spid="532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252" grpId="0"/>
      <p:bldP spid="53253" grpId="0"/>
      <p:bldP spid="53254" grpId="0"/>
      <p:bldP spid="53260" grpId="0"/>
      <p:bldP spid="53264" grpId="0"/>
      <p:bldP spid="16" grpId="0" animBg="1"/>
      <p:bldP spid="17" grpId="0" animBg="1"/>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9395" name="Rectangle 3"/>
          <p:cNvSpPr>
            <a:spLocks noGrp="1" noChangeArrowheads="1"/>
          </p:cNvSpPr>
          <p:nvPr>
            <p:ph type="body" idx="1"/>
          </p:nvPr>
        </p:nvSpPr>
        <p:spPr bwMode="auto">
          <a:xfrm>
            <a:off x="533400" y="1219200"/>
            <a:ext cx="7772400" cy="4217988"/>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endParaRPr lang="en-US" sz="2400" dirty="0" smtClean="0">
              <a:latin typeface="Calibri" pitchFamily="34" charset="0"/>
            </a:endParaRPr>
          </a:p>
          <a:p>
            <a:pPr eaLnBrk="1" hangingPunct="1">
              <a:lnSpc>
                <a:spcPct val="90000"/>
              </a:lnSpc>
            </a:pPr>
            <a:r>
              <a:rPr lang="en-US" sz="2400" b="0" dirty="0" smtClean="0">
                <a:solidFill>
                  <a:schemeClr val="tx1">
                    <a:lumMod val="95000"/>
                    <a:lumOff val="5000"/>
                  </a:schemeClr>
                </a:solidFill>
                <a:latin typeface="Calibri" pitchFamily="34" charset="0"/>
              </a:rPr>
              <a:t>Easy to update content directly on website</a:t>
            </a:r>
          </a:p>
          <a:p>
            <a:pPr eaLnBrk="1" hangingPunct="1">
              <a:lnSpc>
                <a:spcPct val="90000"/>
              </a:lnSpc>
            </a:pPr>
            <a:r>
              <a:rPr lang="en-US" sz="2400" b="0" dirty="0" smtClean="0">
                <a:solidFill>
                  <a:schemeClr val="tx1">
                    <a:lumMod val="95000"/>
                    <a:lumOff val="5000"/>
                  </a:schemeClr>
                </a:solidFill>
                <a:latin typeface="Calibri" pitchFamily="34" charset="0"/>
              </a:rPr>
              <a:t>No HTML or FTP skills required</a:t>
            </a:r>
          </a:p>
          <a:p>
            <a:pPr eaLnBrk="1" hangingPunct="1">
              <a:lnSpc>
                <a:spcPct val="90000"/>
              </a:lnSpc>
            </a:pPr>
            <a:r>
              <a:rPr lang="en-US" sz="2400" b="0" dirty="0" smtClean="0">
                <a:solidFill>
                  <a:schemeClr val="tx1">
                    <a:lumMod val="95000"/>
                    <a:lumOff val="5000"/>
                  </a:schemeClr>
                </a:solidFill>
                <a:latin typeface="Calibri" pitchFamily="34" charset="0"/>
              </a:rPr>
              <a:t>Photos and pictures are automatically resized and compressed</a:t>
            </a:r>
          </a:p>
          <a:p>
            <a:pPr eaLnBrk="1" hangingPunct="1">
              <a:lnSpc>
                <a:spcPct val="90000"/>
              </a:lnSpc>
            </a:pPr>
            <a:r>
              <a:rPr lang="en-US" sz="2400" b="0" dirty="0" smtClean="0">
                <a:solidFill>
                  <a:schemeClr val="tx1">
                    <a:lumMod val="95000"/>
                    <a:lumOff val="5000"/>
                  </a:schemeClr>
                </a:solidFill>
                <a:latin typeface="Calibri" pitchFamily="34" charset="0"/>
              </a:rPr>
              <a:t>More than one member can contribute to the website – no more bottlenecks</a:t>
            </a:r>
          </a:p>
          <a:p>
            <a:pPr eaLnBrk="1" hangingPunct="1">
              <a:lnSpc>
                <a:spcPct val="90000"/>
              </a:lnSpc>
            </a:pPr>
            <a:r>
              <a:rPr lang="en-US" sz="2400" b="0" dirty="0" smtClean="0">
                <a:solidFill>
                  <a:schemeClr val="tx1">
                    <a:lumMod val="95000"/>
                    <a:lumOff val="5000"/>
                  </a:schemeClr>
                </a:solidFill>
                <a:latin typeface="Calibri" pitchFamily="34" charset="0"/>
              </a:rPr>
              <a:t>Role-based access rights, so not all members can change all the information</a:t>
            </a:r>
          </a:p>
          <a:p>
            <a:pPr eaLnBrk="1" hangingPunct="1">
              <a:lnSpc>
                <a:spcPct val="90000"/>
              </a:lnSpc>
            </a:pPr>
            <a:endParaRPr lang="en-US" sz="2800" dirty="0" smtClean="0">
              <a:latin typeface="Franklin Gothic Book" pitchFamily="34" charset="0"/>
            </a:endParaRPr>
          </a:p>
          <a:p>
            <a:pPr eaLnBrk="1" hangingPunct="1">
              <a:lnSpc>
                <a:spcPct val="90000"/>
              </a:lnSpc>
            </a:pPr>
            <a:endParaRPr lang="en-US" dirty="0" smtClean="0"/>
          </a:p>
        </p:txBody>
      </p:sp>
      <p:sp>
        <p:nvSpPr>
          <p:cNvPr id="7171" name="Rectangle 5"/>
          <p:cNvSpPr>
            <a:spLocks noGrp="1" noChangeArrowheads="1"/>
          </p:cNvSpPr>
          <p:nvPr>
            <p:ph type="title"/>
          </p:nvPr>
        </p:nvSpPr>
        <p:spPr bwMode="auto">
          <a:xfrm>
            <a:off x="533400" y="381000"/>
            <a:ext cx="8307387" cy="530225"/>
          </a:xfrm>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dirty="0" smtClean="0">
                <a:latin typeface="Calibri" pitchFamily="34" charset="0"/>
              </a:rPr>
              <a:t>Website Designer</a:t>
            </a: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 calcmode="lin" valueType="num">
                                      <p:cBhvr>
                                        <p:cTn id="11" dur="1000" fill="hold"/>
                                        <p:tgtEl>
                                          <p:spTgt spid="59395">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5939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5939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59395">
                                            <p:txEl>
                                              <p:pRg st="2" end="2"/>
                                            </p:txEl>
                                          </p:spTgt>
                                        </p:tgtEl>
                                        <p:attrNameLst>
                                          <p:attrName>style.visibility</p:attrName>
                                        </p:attrNameLst>
                                      </p:cBhvr>
                                      <p:to>
                                        <p:strVal val="visible"/>
                                      </p:to>
                                    </p:set>
                                    <p:anim calcmode="lin" valueType="num">
                                      <p:cBhvr>
                                        <p:cTn id="18" dur="1000" fill="hold"/>
                                        <p:tgtEl>
                                          <p:spTgt spid="59395">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5939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59395">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59395">
                                            <p:txEl>
                                              <p:pRg st="3" end="3"/>
                                            </p:txEl>
                                          </p:spTgt>
                                        </p:tgtEl>
                                        <p:attrNameLst>
                                          <p:attrName>style.visibility</p:attrName>
                                        </p:attrNameLst>
                                      </p:cBhvr>
                                      <p:to>
                                        <p:strVal val="visible"/>
                                      </p:to>
                                    </p:set>
                                    <p:anim calcmode="lin" valueType="num">
                                      <p:cBhvr>
                                        <p:cTn id="25" dur="1000" fill="hold"/>
                                        <p:tgtEl>
                                          <p:spTgt spid="59395">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5939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9395">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59395">
                                            <p:txEl>
                                              <p:pRg st="4" end="4"/>
                                            </p:txEl>
                                          </p:spTgt>
                                        </p:tgtEl>
                                        <p:attrNameLst>
                                          <p:attrName>style.visibility</p:attrName>
                                        </p:attrNameLst>
                                      </p:cBhvr>
                                      <p:to>
                                        <p:strVal val="visible"/>
                                      </p:to>
                                    </p:set>
                                    <p:anim calcmode="lin" valueType="num">
                                      <p:cBhvr>
                                        <p:cTn id="32" dur="1000" fill="hold"/>
                                        <p:tgtEl>
                                          <p:spTgt spid="59395">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5939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59395">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59395">
                                            <p:txEl>
                                              <p:pRg st="5" end="5"/>
                                            </p:txEl>
                                          </p:spTgt>
                                        </p:tgtEl>
                                        <p:attrNameLst>
                                          <p:attrName>style.visibility</p:attrName>
                                        </p:attrNameLst>
                                      </p:cBhvr>
                                      <p:to>
                                        <p:strVal val="visible"/>
                                      </p:to>
                                    </p:set>
                                    <p:anim calcmode="lin" valueType="num">
                                      <p:cBhvr>
                                        <p:cTn id="39" dur="1000" fill="hold"/>
                                        <p:tgtEl>
                                          <p:spTgt spid="59395">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59395">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5939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Website Designer</a:t>
            </a:r>
            <a:endParaRPr lang="en-US" dirty="0"/>
          </a:p>
        </p:txBody>
      </p:sp>
      <p:sp>
        <p:nvSpPr>
          <p:cNvPr id="3" name="Content Placeholder 2"/>
          <p:cNvSpPr>
            <a:spLocks noGrp="1"/>
          </p:cNvSpPr>
          <p:nvPr>
            <p:ph idx="1"/>
          </p:nvPr>
        </p:nvSpPr>
        <p:spPr>
          <a:xfrm>
            <a:off x="152400" y="1905000"/>
            <a:ext cx="8001000" cy="4038600"/>
          </a:xfrm>
        </p:spPr>
        <p:txBody>
          <a:bodyPr/>
          <a:lstStyle/>
          <a:p>
            <a:pPr lvl="1"/>
            <a:r>
              <a:rPr lang="en-US" sz="2000" dirty="0" smtClean="0">
                <a:solidFill>
                  <a:schemeClr val="tx1">
                    <a:lumMod val="95000"/>
                    <a:lumOff val="5000"/>
                  </a:schemeClr>
                </a:solidFill>
              </a:rPr>
              <a:t>Choose which components to display on your homepage and decide where to place them</a:t>
            </a:r>
          </a:p>
          <a:p>
            <a:pPr lvl="1"/>
            <a:r>
              <a:rPr lang="en-US" sz="2000" dirty="0" smtClean="0">
                <a:solidFill>
                  <a:schemeClr val="tx1">
                    <a:lumMod val="95000"/>
                    <a:lumOff val="5000"/>
                  </a:schemeClr>
                </a:solidFill>
              </a:rPr>
              <a:t>Custom components allow you to drop in simple text or large graphics, anywhere on your site</a:t>
            </a:r>
          </a:p>
          <a:p>
            <a:pPr lvl="1"/>
            <a:r>
              <a:rPr lang="en-US" sz="2000" dirty="0" smtClean="0">
                <a:solidFill>
                  <a:schemeClr val="tx1">
                    <a:lumMod val="95000"/>
                    <a:lumOff val="5000"/>
                  </a:schemeClr>
                </a:solidFill>
              </a:rPr>
              <a:t>You have the ability to decide whether a one, two or three column layout is right for you</a:t>
            </a:r>
          </a:p>
          <a:p>
            <a:pPr lvl="1"/>
            <a:r>
              <a:rPr lang="en-US" sz="2000" b="0" dirty="0" smtClean="0">
                <a:solidFill>
                  <a:schemeClr val="tx1">
                    <a:lumMod val="95000"/>
                    <a:lumOff val="5000"/>
                  </a:schemeClr>
                </a:solidFill>
              </a:rPr>
              <a:t>Now, it’s also possible to decide where you want your widgets placed</a:t>
            </a:r>
          </a:p>
          <a:p>
            <a:pPr lvl="1"/>
            <a:r>
              <a:rPr lang="en-US" sz="2000" dirty="0" smtClean="0">
                <a:solidFill>
                  <a:schemeClr val="tx1">
                    <a:lumMod val="95000"/>
                    <a:lumOff val="5000"/>
                  </a:schemeClr>
                </a:solidFill>
              </a:rPr>
              <a:t>Add website sponsor advertisements anywhere on your website</a:t>
            </a:r>
          </a:p>
          <a:p>
            <a:pPr lvl="1"/>
            <a:r>
              <a:rPr lang="en-US" sz="2000" b="0" dirty="0" smtClean="0">
                <a:solidFill>
                  <a:schemeClr val="tx1">
                    <a:lumMod val="95000"/>
                    <a:lumOff val="5000"/>
                  </a:schemeClr>
                </a:solidFill>
              </a:rPr>
              <a:t>Create a </a:t>
            </a:r>
            <a:r>
              <a:rPr lang="en-US" sz="2000" b="1" dirty="0" smtClean="0">
                <a:solidFill>
                  <a:schemeClr val="tx1">
                    <a:lumMod val="95000"/>
                    <a:lumOff val="5000"/>
                  </a:schemeClr>
                </a:solidFill>
              </a:rPr>
              <a:t>breadcrumb trail</a:t>
            </a:r>
            <a:r>
              <a:rPr lang="en-US" sz="2000" dirty="0" smtClean="0">
                <a:solidFill>
                  <a:schemeClr val="tx1">
                    <a:lumMod val="95000"/>
                    <a:lumOff val="5000"/>
                  </a:schemeClr>
                </a:solidFill>
              </a:rPr>
              <a:t> of previously viewed pages</a:t>
            </a:r>
            <a:endParaRPr lang="en-US" sz="2000" b="0" dirty="0" smtClean="0">
              <a:solidFill>
                <a:schemeClr val="tx1">
                  <a:lumMod val="95000"/>
                  <a:lumOff val="5000"/>
                </a:schemeClr>
              </a:solidFill>
            </a:endParaRPr>
          </a:p>
          <a:p>
            <a:pPr lvl="1">
              <a:buNone/>
            </a:pPr>
            <a:endParaRPr lang="en-US" sz="2000" b="0" dirty="0" smtClean="0">
              <a:solidFill>
                <a:schemeClr val="tx1">
                  <a:lumMod val="95000"/>
                  <a:lumOff val="5000"/>
                </a:schemeClr>
              </a:solidFill>
            </a:endParaRPr>
          </a:p>
          <a:p>
            <a:endParaRPr lang="en-US" sz="2400" b="0" dirty="0">
              <a:solidFill>
                <a:schemeClr val="tx1">
                  <a:lumMod val="95000"/>
                  <a:lumOff val="5000"/>
                </a:schemeClr>
              </a:solidFill>
            </a:endParaRPr>
          </a:p>
        </p:txBody>
      </p:sp>
      <p:sp>
        <p:nvSpPr>
          <p:cNvPr id="6" name="TextBox 5"/>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1026" name="Picture 2"/>
          <p:cNvPicPr>
            <a:picLocks noChangeAspect="1" noChangeArrowheads="1"/>
          </p:cNvPicPr>
          <p:nvPr/>
        </p:nvPicPr>
        <p:blipFill>
          <a:blip r:embed="rId3" cstate="print"/>
          <a:srcRect/>
          <a:stretch>
            <a:fillRect/>
          </a:stretch>
        </p:blipFill>
        <p:spPr bwMode="auto">
          <a:xfrm>
            <a:off x="7169762" y="5029200"/>
            <a:ext cx="1786237" cy="1062038"/>
          </a:xfrm>
          <a:prstGeom prst="rect">
            <a:avLst/>
          </a:prstGeom>
          <a:ln>
            <a:noFill/>
          </a:ln>
          <a:effectLst>
            <a:outerShdw blurRad="292100" dist="139700" dir="2700000" algn="tl" rotWithShape="0">
              <a:srgbClr val="333333">
                <a:alpha val="65000"/>
              </a:srgbClr>
            </a:outerShdw>
          </a:effectLst>
        </p:spPr>
      </p:pic>
      <p:sp>
        <p:nvSpPr>
          <p:cNvPr id="7" name="Content Placeholder 2"/>
          <p:cNvSpPr txBox="1">
            <a:spLocks/>
          </p:cNvSpPr>
          <p:nvPr/>
        </p:nvSpPr>
        <p:spPr bwMode="auto">
          <a:xfrm>
            <a:off x="533400" y="1219200"/>
            <a:ext cx="8001000" cy="609599"/>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342900" marR="0" lvl="0" indent="-342900" algn="l" defTabSz="914400" rtl="0" eaLnBrk="1" fontAlgn="base" latinLnBrk="0" hangingPunct="1">
              <a:lnSpc>
                <a:spcPct val="100000"/>
              </a:lnSpc>
              <a:spcBef>
                <a:spcPct val="20000"/>
              </a:spcBef>
              <a:spcAft>
                <a:spcPct val="0"/>
              </a:spcAft>
              <a:buClrTx/>
              <a:buSzTx/>
              <a:buFont typeface="Arial" charset="0"/>
              <a:buNone/>
              <a:tabLst/>
              <a:defRPr/>
            </a:pPr>
            <a:r>
              <a:rPr kumimoji="0" lang="en-US" sz="32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rPr>
              <a:t>Flexible layouts and custom components</a:t>
            </a:r>
          </a:p>
          <a:p>
            <a:pPr marL="742950" marR="0" lvl="1" indent="-285750" algn="l" defTabSz="914400" rtl="0" eaLnBrk="1" fontAlgn="base" latinLnBrk="0" hangingPunct="1">
              <a:lnSpc>
                <a:spcPct val="100000"/>
              </a:lnSpc>
              <a:spcBef>
                <a:spcPct val="20000"/>
              </a:spcBef>
              <a:spcAft>
                <a:spcPct val="0"/>
              </a:spcAft>
              <a:buClrTx/>
              <a:buSzTx/>
              <a:buFont typeface="Arial" charset="0"/>
              <a:buNone/>
              <a:tabLst/>
              <a:defRPr/>
            </a:pPr>
            <a:endParaRPr kumimoji="0" lang="en-US" sz="2000" b="0" i="0" u="none" strike="noStrike" kern="1200" cap="none" spc="0" normalizeH="0" baseline="0" noProof="0" dirty="0" smtClean="0">
              <a:ln>
                <a:noFill/>
              </a:ln>
              <a:solidFill>
                <a:schemeClr val="tx1">
                  <a:lumMod val="95000"/>
                  <a:lumOff val="5000"/>
                </a:schemeClr>
              </a:solidFill>
              <a:effectLst/>
              <a:uLnTx/>
              <a:uFillTx/>
              <a:latin typeface="+mn-lt"/>
              <a:ea typeface="+mn-ea"/>
              <a:cs typeface="+mn-cs"/>
            </a:endParaRPr>
          </a:p>
          <a:p>
            <a:pPr marL="342900" marR="0" lvl="0" indent="-342900" algn="l" defTabSz="914400" rtl="0" eaLnBrk="1" fontAlgn="base" latinLnBrk="0" hangingPunct="1">
              <a:lnSpc>
                <a:spcPct val="100000"/>
              </a:lnSpc>
              <a:spcBef>
                <a:spcPct val="20000"/>
              </a:spcBef>
              <a:spcAft>
                <a:spcPct val="0"/>
              </a:spcAft>
              <a:buClrTx/>
              <a:buSzTx/>
              <a:buFont typeface="Arial" charset="0"/>
              <a:buChar char="•"/>
              <a:tabLst/>
              <a:defRPr/>
            </a:pPr>
            <a:endParaRPr kumimoji="0" lang="en-US" sz="2400" b="0" i="0" u="none" strike="noStrike" kern="1200" cap="none" spc="0" normalizeH="0" baseline="0" noProof="0" dirty="0">
              <a:ln>
                <a:noFill/>
              </a:ln>
              <a:solidFill>
                <a:schemeClr val="tx1">
                  <a:lumMod val="95000"/>
                  <a:lumOff val="5000"/>
                </a:schemeClr>
              </a:solidFill>
              <a:effectLst/>
              <a:uLnTx/>
              <a:uFillTx/>
              <a:latin typeface="+mn-lt"/>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p:cTn id="46"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
                                            <p:txEl>
                                              <p:pRg st="5" end="5"/>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nodeType="clickEffect">
                                  <p:stCondLst>
                                    <p:cond delay="0"/>
                                  </p:stCondLst>
                                  <p:childTnLst>
                                    <p:set>
                                      <p:cBhvr>
                                        <p:cTn id="52" dur="1" fill="hold">
                                          <p:stCondLst>
                                            <p:cond delay="0"/>
                                          </p:stCondLst>
                                        </p:cTn>
                                        <p:tgtEl>
                                          <p:spTgt spid="7">
                                            <p:txEl>
                                              <p:pRg st="0" end="0"/>
                                            </p:txEl>
                                          </p:spTgt>
                                        </p:tgtEl>
                                        <p:attrNameLst>
                                          <p:attrName>style.visibility</p:attrName>
                                        </p:attrNameLst>
                                      </p:cBhvr>
                                      <p:to>
                                        <p:strVal val="visible"/>
                                      </p:to>
                                    </p:set>
                                    <p:anim calcmode="lin" valueType="num">
                                      <p:cBhvr>
                                        <p:cTn id="53" dur="1000" fill="hold"/>
                                        <p:tgtEl>
                                          <p:spTgt spid="7">
                                            <p:txEl>
                                              <p:pRg st="0" end="0"/>
                                            </p:txEl>
                                          </p:spTgt>
                                        </p:tgtEl>
                                        <p:attrNameLst>
                                          <p:attrName>ppt_x</p:attrName>
                                        </p:attrNameLst>
                                      </p:cBhvr>
                                      <p:tavLst>
                                        <p:tav tm="0">
                                          <p:val>
                                            <p:strVal val="#ppt_x-.2"/>
                                          </p:val>
                                        </p:tav>
                                        <p:tav tm="100000">
                                          <p:val>
                                            <p:strVal val="#ppt_x"/>
                                          </p:val>
                                        </p:tav>
                                      </p:tavLst>
                                    </p:anim>
                                    <p:anim calcmode="lin" valueType="num">
                                      <p:cBhvr>
                                        <p:cTn id="54" dur="1000" fill="hold"/>
                                        <p:tgtEl>
                                          <p:spTgt spid="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55" dur="1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Website Designer</a:t>
            </a:r>
            <a:endParaRPr lang="en-US" dirty="0"/>
          </a:p>
        </p:txBody>
      </p:sp>
      <p:sp>
        <p:nvSpPr>
          <p:cNvPr id="3" name="Content Placeholder 2"/>
          <p:cNvSpPr>
            <a:spLocks noGrp="1"/>
          </p:cNvSpPr>
          <p:nvPr>
            <p:ph idx="1"/>
          </p:nvPr>
        </p:nvSpPr>
        <p:spPr/>
        <p:txBody>
          <a:bodyPr/>
          <a:lstStyle/>
          <a:p>
            <a:r>
              <a:rPr lang="en-US" b="0" dirty="0" smtClean="0">
                <a:solidFill>
                  <a:schemeClr val="tx1">
                    <a:lumMod val="95000"/>
                    <a:lumOff val="5000"/>
                  </a:schemeClr>
                </a:solidFill>
              </a:rPr>
              <a:t>Customizable drop down navigation menu</a:t>
            </a:r>
          </a:p>
          <a:p>
            <a:pPr lvl="1"/>
            <a:r>
              <a:rPr lang="en-US" sz="2400" dirty="0" smtClean="0">
                <a:solidFill>
                  <a:schemeClr val="tx1">
                    <a:lumMod val="95000"/>
                    <a:lumOff val="5000"/>
                  </a:schemeClr>
                </a:solidFill>
              </a:rPr>
              <a:t>Now, your district can decide </a:t>
            </a:r>
            <a:r>
              <a:rPr lang="en-US" sz="2400" b="1" dirty="0" smtClean="0">
                <a:solidFill>
                  <a:schemeClr val="tx1">
                    <a:lumMod val="95000"/>
                    <a:lumOff val="5000"/>
                  </a:schemeClr>
                </a:solidFill>
              </a:rPr>
              <a:t>exactly</a:t>
            </a:r>
            <a:r>
              <a:rPr lang="en-US" sz="2400" dirty="0" smtClean="0">
                <a:solidFill>
                  <a:schemeClr val="tx1">
                    <a:lumMod val="95000"/>
                    <a:lumOff val="5000"/>
                  </a:schemeClr>
                </a:solidFill>
              </a:rPr>
              <a:t> what your navigation menu will look like</a:t>
            </a:r>
          </a:p>
          <a:p>
            <a:pPr lvl="1"/>
            <a:r>
              <a:rPr lang="en-US" sz="2400" b="0" dirty="0" smtClean="0">
                <a:solidFill>
                  <a:schemeClr val="tx1">
                    <a:lumMod val="95000"/>
                    <a:lumOff val="5000"/>
                  </a:schemeClr>
                </a:solidFill>
              </a:rPr>
              <a:t>Enjoy simpler site navigation with drop down menus that point to </a:t>
            </a:r>
            <a:r>
              <a:rPr lang="en-US" sz="2400" dirty="0" smtClean="0">
                <a:solidFill>
                  <a:schemeClr val="tx1">
                    <a:lumMod val="95000"/>
                    <a:lumOff val="5000"/>
                  </a:schemeClr>
                </a:solidFill>
              </a:rPr>
              <a:t>the internal, external or site pages</a:t>
            </a:r>
          </a:p>
          <a:p>
            <a:pPr lvl="1"/>
            <a:r>
              <a:rPr lang="en-US" sz="2400" dirty="0" smtClean="0">
                <a:solidFill>
                  <a:schemeClr val="tx1">
                    <a:lumMod val="95000"/>
                    <a:lumOff val="5000"/>
                  </a:schemeClr>
                </a:solidFill>
              </a:rPr>
              <a:t>Better organize and manage your site map with the user-friendly navigation tools</a:t>
            </a:r>
          </a:p>
          <a:p>
            <a:pPr lvl="1"/>
            <a:r>
              <a:rPr lang="en-US" sz="2400" dirty="0" smtClean="0">
                <a:solidFill>
                  <a:schemeClr val="tx1">
                    <a:lumMod val="95000"/>
                    <a:lumOff val="5000"/>
                  </a:schemeClr>
                </a:solidFill>
              </a:rPr>
              <a:t>Enjoy the use of unlimited submenus </a:t>
            </a:r>
          </a:p>
          <a:p>
            <a:pPr lvl="1"/>
            <a:r>
              <a:rPr lang="en-US" sz="2400" b="0" dirty="0" smtClean="0">
                <a:solidFill>
                  <a:schemeClr val="tx1">
                    <a:lumMod val="95000"/>
                    <a:lumOff val="5000"/>
                  </a:schemeClr>
                </a:solidFill>
              </a:rPr>
              <a:t>Keep specific pages private </a:t>
            </a:r>
            <a:r>
              <a:rPr lang="en-US" sz="2400" dirty="0" smtClean="0">
                <a:solidFill>
                  <a:schemeClr val="tx1">
                    <a:lumMod val="95000"/>
                    <a:lumOff val="5000"/>
                  </a:schemeClr>
                </a:solidFill>
              </a:rPr>
              <a:t>by making them password protected</a:t>
            </a:r>
            <a:endParaRPr lang="en-US" sz="2400" b="0" dirty="0" smtClean="0">
              <a:solidFill>
                <a:schemeClr val="tx1">
                  <a:lumMod val="95000"/>
                  <a:lumOff val="5000"/>
                </a:schemeClr>
              </a:solidFill>
            </a:endParaRPr>
          </a:p>
          <a:p>
            <a:endParaRPr lang="en-US" sz="2800" dirty="0"/>
          </a:p>
        </p:txBody>
      </p:sp>
      <p:sp>
        <p:nvSpPr>
          <p:cNvPr id="6" name="TextBox 5"/>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2050" name="Picture 2"/>
          <p:cNvPicPr>
            <a:picLocks noChangeAspect="1" noChangeArrowheads="1"/>
          </p:cNvPicPr>
          <p:nvPr/>
        </p:nvPicPr>
        <p:blipFill>
          <a:blip r:embed="rId3" cstate="print"/>
          <a:srcRect/>
          <a:stretch>
            <a:fillRect/>
          </a:stretch>
        </p:blipFill>
        <p:spPr bwMode="auto">
          <a:xfrm>
            <a:off x="5105400" y="685496"/>
            <a:ext cx="3886200" cy="77414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p:cTn id="46"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Website Designer</a:t>
            </a:r>
            <a:endParaRPr lang="en-US" dirty="0"/>
          </a:p>
        </p:txBody>
      </p:sp>
      <p:sp>
        <p:nvSpPr>
          <p:cNvPr id="3" name="Content Placeholder 2"/>
          <p:cNvSpPr>
            <a:spLocks noGrp="1"/>
          </p:cNvSpPr>
          <p:nvPr>
            <p:ph idx="1"/>
          </p:nvPr>
        </p:nvSpPr>
        <p:spPr>
          <a:xfrm>
            <a:off x="457200" y="1600200"/>
            <a:ext cx="4876800" cy="4525963"/>
          </a:xfrm>
        </p:spPr>
        <p:txBody>
          <a:bodyPr/>
          <a:lstStyle/>
          <a:p>
            <a:r>
              <a:rPr lang="en-US" sz="2400" b="0" dirty="0" smtClean="0">
                <a:solidFill>
                  <a:schemeClr val="tx1">
                    <a:lumMod val="95000"/>
                    <a:lumOff val="5000"/>
                  </a:schemeClr>
                </a:solidFill>
              </a:rPr>
              <a:t>Customizable banner graphic and header</a:t>
            </a:r>
          </a:p>
          <a:p>
            <a:pPr lvl="1"/>
            <a:r>
              <a:rPr lang="en-US" sz="2000" dirty="0" smtClean="0">
                <a:solidFill>
                  <a:schemeClr val="tx1">
                    <a:lumMod val="95000"/>
                    <a:lumOff val="5000"/>
                  </a:schemeClr>
                </a:solidFill>
              </a:rPr>
              <a:t>You now have the ability to choose from available background images or upload your very own custom image</a:t>
            </a:r>
          </a:p>
          <a:p>
            <a:pPr lvl="1"/>
            <a:r>
              <a:rPr lang="en-US" sz="2000" b="0" dirty="0" smtClean="0">
                <a:solidFill>
                  <a:schemeClr val="tx1">
                    <a:lumMod val="95000"/>
                    <a:lumOff val="5000"/>
                  </a:schemeClr>
                </a:solidFill>
              </a:rPr>
              <a:t>Customize your website header to match th</a:t>
            </a:r>
            <a:r>
              <a:rPr lang="en-US" sz="2000" dirty="0" smtClean="0">
                <a:solidFill>
                  <a:schemeClr val="tx1">
                    <a:lumMod val="95000"/>
                    <a:lumOff val="5000"/>
                  </a:schemeClr>
                </a:solidFill>
              </a:rPr>
              <a:t>e personality of your District</a:t>
            </a:r>
          </a:p>
          <a:p>
            <a:r>
              <a:rPr lang="en-US" sz="2400" b="0" dirty="0" smtClean="0">
                <a:solidFill>
                  <a:schemeClr val="tx1">
                    <a:lumMod val="95000"/>
                    <a:lumOff val="5000"/>
                  </a:schemeClr>
                </a:solidFill>
              </a:rPr>
              <a:t>New &amp; improved photo albums</a:t>
            </a:r>
          </a:p>
          <a:p>
            <a:pPr lvl="1"/>
            <a:r>
              <a:rPr lang="en-US" sz="2000" dirty="0" smtClean="0">
                <a:solidFill>
                  <a:schemeClr val="tx1">
                    <a:lumMod val="95000"/>
                    <a:lumOff val="5000"/>
                  </a:schemeClr>
                </a:solidFill>
              </a:rPr>
              <a:t>Upload </a:t>
            </a:r>
            <a:r>
              <a:rPr lang="en-US" sz="2000" b="1" dirty="0" smtClean="0">
                <a:solidFill>
                  <a:schemeClr val="tx1">
                    <a:lumMod val="95000"/>
                    <a:lumOff val="5000"/>
                  </a:schemeClr>
                </a:solidFill>
              </a:rPr>
              <a:t>multiple images</a:t>
            </a:r>
            <a:r>
              <a:rPr lang="en-US" sz="2000" dirty="0" smtClean="0">
                <a:solidFill>
                  <a:schemeClr val="tx1">
                    <a:lumMod val="95000"/>
                    <a:lumOff val="5000"/>
                  </a:schemeClr>
                </a:solidFill>
              </a:rPr>
              <a:t> at once</a:t>
            </a:r>
          </a:p>
          <a:p>
            <a:pPr lvl="1"/>
            <a:r>
              <a:rPr lang="en-US" sz="2000" dirty="0" smtClean="0">
                <a:solidFill>
                  <a:schemeClr val="tx1">
                    <a:lumMod val="95000"/>
                    <a:lumOff val="5000"/>
                  </a:schemeClr>
                </a:solidFill>
              </a:rPr>
              <a:t>Display images via a slideshow on your website</a:t>
            </a:r>
            <a:endParaRPr lang="en-US" sz="2000" b="0" dirty="0" smtClean="0">
              <a:solidFill>
                <a:schemeClr val="tx1">
                  <a:lumMod val="95000"/>
                  <a:lumOff val="5000"/>
                </a:schemeClr>
              </a:solidFill>
            </a:endParaRPr>
          </a:p>
          <a:p>
            <a:endParaRPr lang="en-US" sz="2400" dirty="0"/>
          </a:p>
        </p:txBody>
      </p:sp>
      <p:pic>
        <p:nvPicPr>
          <p:cNvPr id="25602" name="Picture 2" descr="http://betaweb.clubrunner.ca/uploads/Screenshots/2010-V2-Richmond.png"/>
          <p:cNvPicPr>
            <a:picLocks noChangeAspect="1" noChangeArrowheads="1"/>
          </p:cNvPicPr>
          <p:nvPr/>
        </p:nvPicPr>
        <p:blipFill>
          <a:blip r:embed="rId3" cstate="print"/>
          <a:srcRect/>
          <a:stretch>
            <a:fillRect/>
          </a:stretch>
        </p:blipFill>
        <p:spPr bwMode="auto">
          <a:xfrm>
            <a:off x="5334000" y="1905000"/>
            <a:ext cx="3549344" cy="3048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3">
                                            <p:txEl>
                                              <p:pRg st="5" end="5"/>
                                            </p:txEl>
                                          </p:spTgt>
                                        </p:tgtEl>
                                        <p:attrNameLst>
                                          <p:attrName>style.visibility</p:attrName>
                                        </p:attrNameLst>
                                      </p:cBhvr>
                                      <p:to>
                                        <p:strVal val="visible"/>
                                      </p:to>
                                    </p:set>
                                    <p:anim calcmode="lin" valueType="num">
                                      <p:cBhvr>
                                        <p:cTn id="46"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7"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title"/>
          </p:nvPr>
        </p:nvSpPr>
        <p:spPr bwMode="auto">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dirty="0" smtClean="0">
                <a:solidFill>
                  <a:srgbClr val="00B0F0"/>
                </a:solidFill>
                <a:latin typeface="Calibri" pitchFamily="34" charset="0"/>
              </a:rPr>
              <a:t>Adding a </a:t>
            </a:r>
            <a:r>
              <a:rPr lang="en-US" dirty="0" smtClean="0">
                <a:latin typeface="Calibri" pitchFamily="34" charset="0"/>
              </a:rPr>
              <a:t>S</a:t>
            </a:r>
            <a:r>
              <a:rPr lang="en-US" dirty="0" smtClean="0">
                <a:solidFill>
                  <a:srgbClr val="00B0F0"/>
                </a:solidFill>
                <a:latin typeface="Calibri" pitchFamily="34" charset="0"/>
              </a:rPr>
              <a:t>tory</a:t>
            </a:r>
            <a:r>
              <a:rPr lang="en-US" sz="5400" dirty="0" smtClean="0">
                <a:solidFill>
                  <a:srgbClr val="00B0F0"/>
                </a:solidFill>
                <a:latin typeface="Calibri" pitchFamily="34" charset="0"/>
              </a:rPr>
              <a:t> </a:t>
            </a:r>
            <a:endParaRPr lang="en-CA" sz="5400" dirty="0" smtClean="0">
              <a:solidFill>
                <a:srgbClr val="00B0F0"/>
              </a:solidFill>
              <a:latin typeface="Calibri" pitchFamily="34" charset="0"/>
            </a:endParaRPr>
          </a:p>
        </p:txBody>
      </p:sp>
      <p:sp>
        <p:nvSpPr>
          <p:cNvPr id="70660" name="Text Box 4"/>
          <p:cNvSpPr txBox="1">
            <a:spLocks noChangeArrowheads="1"/>
          </p:cNvSpPr>
          <p:nvPr/>
        </p:nvSpPr>
        <p:spPr bwMode="auto">
          <a:xfrm>
            <a:off x="6553200" y="762000"/>
            <a:ext cx="2209800" cy="9159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eaLnBrk="0" hangingPunct="0">
              <a:spcBef>
                <a:spcPct val="50000"/>
              </a:spcBef>
            </a:pPr>
            <a:r>
              <a:rPr lang="en-US" sz="1800" dirty="0">
                <a:latin typeface="Calibri" pitchFamily="34" charset="0"/>
                <a:cs typeface="Times New Roman" pitchFamily="18" charset="0"/>
              </a:rPr>
              <a:t>To add a story to the home page, an editor logs in:</a:t>
            </a:r>
            <a:endParaRPr lang="en-CA" sz="1800" dirty="0">
              <a:latin typeface="Calibri" pitchFamily="34" charset="0"/>
              <a:cs typeface="Times New Roman" pitchFamily="18" charset="0"/>
            </a:endParaRPr>
          </a:p>
        </p:txBody>
      </p:sp>
      <p:sp>
        <p:nvSpPr>
          <p:cNvPr id="70661" name="Text Box 5"/>
          <p:cNvSpPr txBox="1">
            <a:spLocks noChangeArrowheads="1"/>
          </p:cNvSpPr>
          <p:nvPr/>
        </p:nvSpPr>
        <p:spPr bwMode="auto">
          <a:xfrm>
            <a:off x="6477000" y="2362200"/>
            <a:ext cx="2209800" cy="3667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eaLnBrk="0" hangingPunct="0">
              <a:spcBef>
                <a:spcPct val="50000"/>
              </a:spcBef>
            </a:pPr>
            <a:r>
              <a:rPr lang="en-US" sz="1800" dirty="0">
                <a:latin typeface="Calibri" pitchFamily="34" charset="0"/>
                <a:cs typeface="Times New Roman" pitchFamily="18" charset="0"/>
              </a:rPr>
              <a:t>1. Types in the title</a:t>
            </a:r>
            <a:endParaRPr lang="en-CA" sz="1800" dirty="0">
              <a:latin typeface="Calibri" pitchFamily="34" charset="0"/>
              <a:cs typeface="Times New Roman" pitchFamily="18" charset="0"/>
            </a:endParaRPr>
          </a:p>
        </p:txBody>
      </p:sp>
      <p:sp>
        <p:nvSpPr>
          <p:cNvPr id="70662" name="Text Box 6"/>
          <p:cNvSpPr txBox="1">
            <a:spLocks noChangeArrowheads="1"/>
          </p:cNvSpPr>
          <p:nvPr/>
        </p:nvSpPr>
        <p:spPr bwMode="auto">
          <a:xfrm>
            <a:off x="6477000" y="4800600"/>
            <a:ext cx="2209800" cy="36671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eaLnBrk="0" hangingPunct="0">
              <a:spcBef>
                <a:spcPct val="50000"/>
              </a:spcBef>
            </a:pPr>
            <a:r>
              <a:rPr lang="en-US" sz="1800" dirty="0">
                <a:latin typeface="Calibri" pitchFamily="34" charset="0"/>
                <a:cs typeface="Times New Roman" pitchFamily="18" charset="0"/>
              </a:rPr>
              <a:t>3. Adds their picture</a:t>
            </a:r>
            <a:endParaRPr lang="en-CA" sz="1800" dirty="0">
              <a:latin typeface="Calibri" pitchFamily="34" charset="0"/>
              <a:cs typeface="Times New Roman" pitchFamily="18" charset="0"/>
            </a:endParaRPr>
          </a:p>
        </p:txBody>
      </p:sp>
      <p:sp>
        <p:nvSpPr>
          <p:cNvPr id="70663" name="Text Box 7"/>
          <p:cNvSpPr txBox="1">
            <a:spLocks noChangeArrowheads="1"/>
          </p:cNvSpPr>
          <p:nvPr/>
        </p:nvSpPr>
        <p:spPr bwMode="auto">
          <a:xfrm>
            <a:off x="6477000" y="5638800"/>
            <a:ext cx="2209800" cy="36671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eaLnBrk="0" hangingPunct="0">
              <a:spcBef>
                <a:spcPct val="50000"/>
              </a:spcBef>
            </a:pPr>
            <a:r>
              <a:rPr lang="en-US" sz="1800" dirty="0">
                <a:latin typeface="Calibri" pitchFamily="34" charset="0"/>
                <a:cs typeface="Times New Roman" pitchFamily="18" charset="0"/>
              </a:rPr>
              <a:t>4. And click Save</a:t>
            </a:r>
            <a:endParaRPr lang="en-CA" sz="1800" dirty="0">
              <a:latin typeface="Calibri" pitchFamily="34" charset="0"/>
              <a:cs typeface="Times New Roman" pitchFamily="18" charset="0"/>
            </a:endParaRPr>
          </a:p>
        </p:txBody>
      </p:sp>
      <p:sp>
        <p:nvSpPr>
          <p:cNvPr id="70664" name="Text Box 8"/>
          <p:cNvSpPr txBox="1">
            <a:spLocks noChangeArrowheads="1"/>
          </p:cNvSpPr>
          <p:nvPr/>
        </p:nvSpPr>
        <p:spPr bwMode="auto">
          <a:xfrm>
            <a:off x="6477000" y="3048000"/>
            <a:ext cx="1698625" cy="120015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pPr eaLnBrk="0" hangingPunct="0">
              <a:spcBef>
                <a:spcPct val="50000"/>
              </a:spcBef>
            </a:pPr>
            <a:r>
              <a:rPr lang="en-US" sz="1800" dirty="0">
                <a:latin typeface="Calibri" pitchFamily="34" charset="0"/>
                <a:cs typeface="Times New Roman" pitchFamily="18" charset="0"/>
              </a:rPr>
              <a:t>2. Types in the brief caption and complete story</a:t>
            </a:r>
            <a:endParaRPr lang="en-CA" sz="1800" dirty="0">
              <a:latin typeface="Calibri" pitchFamily="34" charset="0"/>
              <a:cs typeface="Times New Roman" pitchFamily="18" charset="0"/>
            </a:endParaRPr>
          </a:p>
        </p:txBody>
      </p:sp>
      <p:pic>
        <p:nvPicPr>
          <p:cNvPr id="70671" name="Picture 15" descr="DistrictEditStory"/>
          <p:cNvPicPr>
            <a:picLocks noChangeAspect="1" noChangeArrowheads="1"/>
          </p:cNvPicPr>
          <p:nvPr/>
        </p:nvPicPr>
        <p:blipFill>
          <a:blip r:embed="rId3" cstate="print"/>
          <a:srcRect/>
          <a:stretch>
            <a:fillRect/>
          </a:stretch>
        </p:blipFill>
        <p:spPr bwMode="auto">
          <a:xfrm>
            <a:off x="323850" y="1268413"/>
            <a:ext cx="4705350" cy="4645681"/>
          </a:xfrm>
          <a:prstGeom prst="rect">
            <a:avLst/>
          </a:prstGeom>
          <a:noFill/>
          <a:ln w="9525">
            <a:noFill/>
            <a:miter lim="800000"/>
            <a:headEnd/>
            <a:tailEnd/>
          </a:ln>
        </p:spPr>
      </p:pic>
      <p:pic>
        <p:nvPicPr>
          <p:cNvPr id="8204" name="Picture 18" descr="tn_district%207120_blue">
            <a:hlinkClick r:id="rId4"/>
          </p:cNvPr>
          <p:cNvPicPr>
            <a:picLocks noChangeAspect="1" noChangeArrowheads="1"/>
          </p:cNvPicPr>
          <p:nvPr/>
        </p:nvPicPr>
        <p:blipFill>
          <a:blip r:embed="rId5" cstate="print"/>
          <a:srcRect/>
          <a:stretch>
            <a:fillRect/>
          </a:stretch>
        </p:blipFill>
        <p:spPr bwMode="auto">
          <a:xfrm>
            <a:off x="1447800" y="4419601"/>
            <a:ext cx="838200" cy="678942"/>
          </a:xfrm>
          <a:prstGeom prst="rect">
            <a:avLst/>
          </a:prstGeom>
          <a:noFill/>
          <a:ln w="9525">
            <a:noFill/>
            <a:miter lim="800000"/>
            <a:headEnd/>
            <a:tailEnd/>
          </a:ln>
        </p:spPr>
      </p:pic>
      <p:sp>
        <p:nvSpPr>
          <p:cNvPr id="8206" name="Rectangle 20"/>
          <p:cNvSpPr>
            <a:spLocks noChangeArrowheads="1"/>
          </p:cNvSpPr>
          <p:nvPr/>
        </p:nvSpPr>
        <p:spPr bwMode="auto">
          <a:xfrm>
            <a:off x="3276600" y="2133600"/>
            <a:ext cx="431800" cy="142875"/>
          </a:xfrm>
          <a:prstGeom prst="rect">
            <a:avLst/>
          </a:prstGeom>
          <a:solidFill>
            <a:srgbClr val="FFFFFF"/>
          </a:solidFill>
          <a:ln w="9525">
            <a:noFill/>
            <a:miter lim="800000"/>
            <a:headEnd/>
            <a:tailEnd/>
          </a:ln>
        </p:spPr>
        <p:txBody>
          <a:bodyPr wrap="none" anchor="ctr"/>
          <a:lstStyle/>
          <a:p>
            <a:endParaRPr lang="en-US"/>
          </a:p>
        </p:txBody>
      </p:sp>
      <p:sp>
        <p:nvSpPr>
          <p:cNvPr id="8207" name="Rectangle 22"/>
          <p:cNvSpPr>
            <a:spLocks noChangeArrowheads="1"/>
          </p:cNvSpPr>
          <p:nvPr/>
        </p:nvSpPr>
        <p:spPr bwMode="auto">
          <a:xfrm>
            <a:off x="1447800" y="2209800"/>
            <a:ext cx="2971800" cy="574675"/>
          </a:xfrm>
          <a:prstGeom prst="rect">
            <a:avLst/>
          </a:prstGeom>
          <a:solidFill>
            <a:srgbClr val="FFFFFF"/>
          </a:solidFill>
          <a:ln w="9525">
            <a:noFill/>
            <a:miter lim="800000"/>
            <a:headEnd/>
            <a:tailEnd/>
          </a:ln>
        </p:spPr>
        <p:txBody>
          <a:bodyPr wrap="none" anchor="ctr"/>
          <a:lstStyle/>
          <a:p>
            <a:endParaRPr lang="en-US"/>
          </a:p>
        </p:txBody>
      </p:sp>
      <p:sp>
        <p:nvSpPr>
          <p:cNvPr id="8208" name="Rectangle 21"/>
          <p:cNvSpPr>
            <a:spLocks noChangeArrowheads="1"/>
          </p:cNvSpPr>
          <p:nvPr/>
        </p:nvSpPr>
        <p:spPr bwMode="auto">
          <a:xfrm>
            <a:off x="1447800" y="2187714"/>
            <a:ext cx="2971800" cy="707886"/>
          </a:xfrm>
          <a:prstGeom prst="rect">
            <a:avLst/>
          </a:prstGeom>
          <a:noFill/>
          <a:ln w="9525">
            <a:noFill/>
            <a:miter lim="800000"/>
            <a:headEnd/>
            <a:tailEnd/>
          </a:ln>
        </p:spPr>
        <p:txBody>
          <a:bodyPr wrap="square" anchor="ctr">
            <a:spAutoFit/>
          </a:bodyPr>
          <a:lstStyle/>
          <a:p>
            <a:pPr eaLnBrk="0" hangingPunct="0"/>
            <a:r>
              <a:rPr lang="en-US" sz="1000" dirty="0">
                <a:latin typeface="Courier New" pitchFamily="49" charset="0"/>
              </a:rPr>
              <a:t>Covers Part of the Upstate New York, USA area.</a:t>
            </a:r>
            <a:br>
              <a:rPr lang="en-US" sz="1000" dirty="0">
                <a:latin typeface="Courier New" pitchFamily="49" charset="0"/>
              </a:rPr>
            </a:br>
            <a:r>
              <a:rPr lang="en-US" sz="1000" dirty="0">
                <a:latin typeface="Courier New" pitchFamily="49" charset="0"/>
              </a:rPr>
              <a:t>Click on the image of the State map to see the Counties we cover! </a:t>
            </a:r>
          </a:p>
        </p:txBody>
      </p:sp>
      <p:sp>
        <p:nvSpPr>
          <p:cNvPr id="17" name="Striped Right Arrow 16"/>
          <p:cNvSpPr/>
          <p:nvPr/>
        </p:nvSpPr>
        <p:spPr bwMode="auto">
          <a:xfrm rot="11505666">
            <a:off x="4419600" y="2362200"/>
            <a:ext cx="2069423"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8" name="Striped Right Arrow 17"/>
          <p:cNvSpPr/>
          <p:nvPr/>
        </p:nvSpPr>
        <p:spPr bwMode="auto">
          <a:xfrm rot="11668752">
            <a:off x="4418490" y="2997874"/>
            <a:ext cx="2069423"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9" name="Striped Right Arrow 18"/>
          <p:cNvSpPr/>
          <p:nvPr/>
        </p:nvSpPr>
        <p:spPr bwMode="auto">
          <a:xfrm rot="10800000">
            <a:off x="4419600" y="3276600"/>
            <a:ext cx="2069423"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20" name="Striped Right Arrow 19"/>
          <p:cNvSpPr/>
          <p:nvPr/>
        </p:nvSpPr>
        <p:spPr bwMode="auto">
          <a:xfrm rot="10800000">
            <a:off x="4419601" y="4953000"/>
            <a:ext cx="198120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pic>
        <p:nvPicPr>
          <p:cNvPr id="4098" name="Picture 2"/>
          <p:cNvPicPr>
            <a:picLocks noChangeAspect="1" noChangeArrowheads="1"/>
          </p:cNvPicPr>
          <p:nvPr/>
        </p:nvPicPr>
        <p:blipFill>
          <a:blip r:embed="rId6" cstate="print"/>
          <a:srcRect/>
          <a:stretch>
            <a:fillRect/>
          </a:stretch>
        </p:blipFill>
        <p:spPr bwMode="auto">
          <a:xfrm>
            <a:off x="2286000" y="1524000"/>
            <a:ext cx="1247775" cy="200025"/>
          </a:xfrm>
          <a:prstGeom prst="rect">
            <a:avLst/>
          </a:prstGeom>
          <a:noFill/>
          <a:ln w="9525">
            <a:noFill/>
            <a:miter lim="800000"/>
            <a:headEnd/>
            <a:tailEnd/>
          </a:ln>
        </p:spPr>
      </p:pic>
      <p:sp>
        <p:nvSpPr>
          <p:cNvPr id="25" name="TextBox 2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204"/>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0671"/>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20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70660"/>
                                        </p:tgtEl>
                                        <p:attrNameLst>
                                          <p:attrName>style.visibility</p:attrName>
                                        </p:attrNameLst>
                                      </p:cBhvr>
                                      <p:to>
                                        <p:strVal val="visible"/>
                                      </p:to>
                                    </p:set>
                                    <p:animEffect transition="in" filter="dissolve">
                                      <p:cBhvr>
                                        <p:cTn id="19" dur="500"/>
                                        <p:tgtEl>
                                          <p:spTgt spid="70660"/>
                                        </p:tgtEl>
                                      </p:cBhvr>
                                    </p:animEffect>
                                  </p:childTnLst>
                                </p:cTn>
                              </p:par>
                            </p:childTnLst>
                          </p:cTn>
                        </p:par>
                      </p:childTnLst>
                    </p:cTn>
                  </p:par>
                  <p:par>
                    <p:cTn id="20" fill="hold">
                      <p:stCondLst>
                        <p:cond delay="indefinite"/>
                      </p:stCondLst>
                      <p:childTnLst>
                        <p:par>
                          <p:cTn id="21" fill="hold">
                            <p:stCondLst>
                              <p:cond delay="0"/>
                            </p:stCondLst>
                            <p:childTnLst>
                              <p:par>
                                <p:cTn id="22" presetID="9" presetClass="entr" presetSubtype="0" fill="hold" grpId="0" nodeType="clickEffect">
                                  <p:stCondLst>
                                    <p:cond delay="0"/>
                                  </p:stCondLst>
                                  <p:childTnLst>
                                    <p:set>
                                      <p:cBhvr>
                                        <p:cTn id="23" dur="1" fill="hold">
                                          <p:stCondLst>
                                            <p:cond delay="0"/>
                                          </p:stCondLst>
                                        </p:cTn>
                                        <p:tgtEl>
                                          <p:spTgt spid="70661"/>
                                        </p:tgtEl>
                                        <p:attrNameLst>
                                          <p:attrName>style.visibility</p:attrName>
                                        </p:attrNameLst>
                                      </p:cBhvr>
                                      <p:to>
                                        <p:strVal val="visible"/>
                                      </p:to>
                                    </p:set>
                                    <p:animEffect transition="in" filter="dissolve">
                                      <p:cBhvr>
                                        <p:cTn id="24" dur="500"/>
                                        <p:tgtEl>
                                          <p:spTgt spid="70661"/>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ppt_x</p:attrName>
                                        </p:attrNameLst>
                                      </p:cBhvr>
                                      <p:tavLst>
                                        <p:tav tm="0">
                                          <p:val>
                                            <p:strVal val="#ppt_x-.2"/>
                                          </p:val>
                                        </p:tav>
                                        <p:tav tm="100000">
                                          <p:val>
                                            <p:strVal val="#ppt_x"/>
                                          </p:val>
                                        </p:tav>
                                      </p:tavLst>
                                    </p:anim>
                                    <p:anim calcmode="lin" valueType="num">
                                      <p:cBhvr>
                                        <p:cTn id="30"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7"/>
                                        </p:tgtEl>
                                      </p:cBhvr>
                                    </p:animEffect>
                                  </p:childTnLst>
                                </p:cTn>
                              </p:par>
                            </p:childTnLst>
                          </p:cTn>
                        </p:par>
                      </p:childTnLst>
                    </p:cTn>
                  </p:par>
                  <p:par>
                    <p:cTn id="32" fill="hold">
                      <p:stCondLst>
                        <p:cond delay="indefinite"/>
                      </p:stCondLst>
                      <p:childTnLst>
                        <p:par>
                          <p:cTn id="33" fill="hold">
                            <p:stCondLst>
                              <p:cond delay="0"/>
                            </p:stCondLst>
                            <p:childTnLst>
                              <p:par>
                                <p:cTn id="34" presetID="9" presetClass="entr" presetSubtype="0" fill="hold" grpId="0" nodeType="clickEffect">
                                  <p:stCondLst>
                                    <p:cond delay="0"/>
                                  </p:stCondLst>
                                  <p:childTnLst>
                                    <p:set>
                                      <p:cBhvr>
                                        <p:cTn id="35" dur="1" fill="hold">
                                          <p:stCondLst>
                                            <p:cond delay="0"/>
                                          </p:stCondLst>
                                        </p:cTn>
                                        <p:tgtEl>
                                          <p:spTgt spid="70664"/>
                                        </p:tgtEl>
                                        <p:attrNameLst>
                                          <p:attrName>style.visibility</p:attrName>
                                        </p:attrNameLst>
                                      </p:cBhvr>
                                      <p:to>
                                        <p:strVal val="visible"/>
                                      </p:to>
                                    </p:set>
                                    <p:animEffect transition="in" filter="dissolve">
                                      <p:cBhvr>
                                        <p:cTn id="36" dur="500"/>
                                        <p:tgtEl>
                                          <p:spTgt spid="70664"/>
                                        </p:tgtEl>
                                      </p:cBhvr>
                                    </p:animEffect>
                                  </p:childTnLst>
                                </p:cTn>
                              </p:par>
                              <p:par>
                                <p:cTn id="37" presetID="29"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1000" fill="hold"/>
                                        <p:tgtEl>
                                          <p:spTgt spid="19"/>
                                        </p:tgtEl>
                                        <p:attrNameLst>
                                          <p:attrName>ppt_x</p:attrName>
                                        </p:attrNameLst>
                                      </p:cBhvr>
                                      <p:tavLst>
                                        <p:tav tm="0">
                                          <p:val>
                                            <p:strVal val="#ppt_x-.2"/>
                                          </p:val>
                                        </p:tav>
                                        <p:tav tm="100000">
                                          <p:val>
                                            <p:strVal val="#ppt_x"/>
                                          </p:val>
                                        </p:tav>
                                      </p:tavLst>
                                    </p:anim>
                                    <p:anim calcmode="lin" valueType="num">
                                      <p:cBhvr>
                                        <p:cTn id="40"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41" dur="1000"/>
                                        <p:tgtEl>
                                          <p:spTgt spid="19"/>
                                        </p:tgtEl>
                                      </p:cBhvr>
                                    </p:animEffect>
                                  </p:childTnLst>
                                </p:cTn>
                              </p:par>
                              <p:par>
                                <p:cTn id="42" presetID="29" presetClass="entr" presetSubtype="0" fill="hold" grpId="0" nodeType="with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ppt_x</p:attrName>
                                        </p:attrNameLst>
                                      </p:cBhvr>
                                      <p:tavLst>
                                        <p:tav tm="0">
                                          <p:val>
                                            <p:strVal val="#ppt_x-.2"/>
                                          </p:val>
                                        </p:tav>
                                        <p:tav tm="100000">
                                          <p:val>
                                            <p:strVal val="#ppt_x"/>
                                          </p:val>
                                        </p:tav>
                                      </p:tavLst>
                                    </p:anim>
                                    <p:anim calcmode="lin" valueType="num">
                                      <p:cBhvr>
                                        <p:cTn id="45"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70662"/>
                                        </p:tgtEl>
                                        <p:attrNameLst>
                                          <p:attrName>style.visibility</p:attrName>
                                        </p:attrNameLst>
                                      </p:cBhvr>
                                      <p:to>
                                        <p:strVal val="visible"/>
                                      </p:to>
                                    </p:set>
                                    <p:animEffect transition="in" filter="dissolve">
                                      <p:cBhvr>
                                        <p:cTn id="51" dur="500"/>
                                        <p:tgtEl>
                                          <p:spTgt spid="70662"/>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20"/>
                                        </p:tgtEl>
                                        <p:attrNameLst>
                                          <p:attrName>style.visibility</p:attrName>
                                        </p:attrNameLst>
                                      </p:cBhvr>
                                      <p:to>
                                        <p:strVal val="visible"/>
                                      </p:to>
                                    </p:set>
                                    <p:anim calcmode="lin" valueType="num">
                                      <p:cBhvr>
                                        <p:cTn id="56" dur="1000" fill="hold"/>
                                        <p:tgtEl>
                                          <p:spTgt spid="20"/>
                                        </p:tgtEl>
                                        <p:attrNameLst>
                                          <p:attrName>ppt_x</p:attrName>
                                        </p:attrNameLst>
                                      </p:cBhvr>
                                      <p:tavLst>
                                        <p:tav tm="0">
                                          <p:val>
                                            <p:strVal val="#ppt_x-.2"/>
                                          </p:val>
                                        </p:tav>
                                        <p:tav tm="100000">
                                          <p:val>
                                            <p:strVal val="#ppt_x"/>
                                          </p:val>
                                        </p:tav>
                                      </p:tavLst>
                                    </p:anim>
                                    <p:anim calcmode="lin" valueType="num">
                                      <p:cBhvr>
                                        <p:cTn id="57" dur="1000" fill="hold"/>
                                        <p:tgtEl>
                                          <p:spTgt spid="20"/>
                                        </p:tgtEl>
                                        <p:attrNameLst>
                                          <p:attrName>ppt_y</p:attrName>
                                        </p:attrNameLst>
                                      </p:cBhvr>
                                      <p:tavLst>
                                        <p:tav tm="0">
                                          <p:val>
                                            <p:strVal val="#ppt_y"/>
                                          </p:val>
                                        </p:tav>
                                        <p:tav tm="100000">
                                          <p:val>
                                            <p:strVal val="#ppt_y"/>
                                          </p:val>
                                        </p:tav>
                                      </p:tavLst>
                                    </p:anim>
                                    <p:animEffect transition="in" filter="wipe(right)" prLst="gradientSize: 0.1">
                                      <p:cBhvr>
                                        <p:cTn id="58" dur="10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70663"/>
                                        </p:tgtEl>
                                        <p:attrNameLst>
                                          <p:attrName>style.visibility</p:attrName>
                                        </p:attrNameLst>
                                      </p:cBhvr>
                                      <p:to>
                                        <p:strVal val="visible"/>
                                      </p:to>
                                    </p:set>
                                    <p:animEffect transition="in" filter="dissolve">
                                      <p:cBhvr>
                                        <p:cTn id="63" dur="500"/>
                                        <p:tgtEl>
                                          <p:spTgt spid="706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animBg="1"/>
      <p:bldP spid="70660" grpId="0" animBg="1"/>
      <p:bldP spid="70661" grpId="0" animBg="1"/>
      <p:bldP spid="70662" grpId="0" animBg="1"/>
      <p:bldP spid="70663" grpId="0" animBg="1"/>
      <p:bldP spid="70664" grpId="0" animBg="1"/>
      <p:bldP spid="8208" grpId="0"/>
      <p:bldP spid="17" grpId="0" animBg="1"/>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4" name="Text Box 4"/>
          <p:cNvSpPr txBox="1">
            <a:spLocks noChangeArrowheads="1"/>
          </p:cNvSpPr>
          <p:nvPr/>
        </p:nvSpPr>
        <p:spPr bwMode="auto">
          <a:xfrm>
            <a:off x="6324600" y="1828800"/>
            <a:ext cx="1600200" cy="1190625"/>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Story appears immediately on the home page</a:t>
            </a:r>
            <a:endParaRPr lang="en-CA" sz="1800" dirty="0">
              <a:latin typeface="Tahoma" pitchFamily="34" charset="0"/>
              <a:cs typeface="Times New Roman" pitchFamily="18" charset="0"/>
            </a:endParaRPr>
          </a:p>
        </p:txBody>
      </p:sp>
      <p:sp>
        <p:nvSpPr>
          <p:cNvPr id="71686" name="Text Box 6"/>
          <p:cNvSpPr txBox="1">
            <a:spLocks noChangeArrowheads="1"/>
          </p:cNvSpPr>
          <p:nvPr/>
        </p:nvSpPr>
        <p:spPr bwMode="auto">
          <a:xfrm>
            <a:off x="7391400" y="3124200"/>
            <a:ext cx="1600200" cy="1465263"/>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Clicking on the title or “More” will show the entire story</a:t>
            </a:r>
            <a:endParaRPr lang="en-CA" sz="1800" dirty="0">
              <a:latin typeface="Tahoma" pitchFamily="34" charset="0"/>
              <a:cs typeface="Times New Roman" pitchFamily="18" charset="0"/>
            </a:endParaRPr>
          </a:p>
        </p:txBody>
      </p:sp>
      <p:sp>
        <p:nvSpPr>
          <p:cNvPr id="71687" name="Text Box 7"/>
          <p:cNvSpPr txBox="1">
            <a:spLocks noChangeArrowheads="1"/>
          </p:cNvSpPr>
          <p:nvPr/>
        </p:nvSpPr>
        <p:spPr bwMode="auto">
          <a:xfrm>
            <a:off x="6400800" y="4800600"/>
            <a:ext cx="1600200" cy="1190625"/>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Clicking on the picture will show it in full size</a:t>
            </a:r>
            <a:endParaRPr lang="en-CA" sz="1800" dirty="0">
              <a:latin typeface="Tahoma" pitchFamily="34" charset="0"/>
              <a:cs typeface="Times New Roman" pitchFamily="18" charset="0"/>
            </a:endParaRPr>
          </a:p>
        </p:txBody>
      </p:sp>
      <p:sp>
        <p:nvSpPr>
          <p:cNvPr id="9223" name="Rectangle 10"/>
          <p:cNvSpPr>
            <a:spLocks noGrp="1" noChangeArrowheads="1"/>
          </p:cNvSpPr>
          <p:nvPr>
            <p:ph type="title"/>
          </p:nvPr>
        </p:nvSpPr>
        <p:spPr bwMode="auto">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dirty="0" smtClean="0">
                <a:solidFill>
                  <a:srgbClr val="00B0F0"/>
                </a:solidFill>
                <a:latin typeface="Calibri" pitchFamily="34" charset="0"/>
              </a:rPr>
              <a:t>Immediate Results</a:t>
            </a:r>
            <a:r>
              <a:rPr lang="en-US" sz="5400" dirty="0" smtClean="0">
                <a:solidFill>
                  <a:srgbClr val="00B0F0"/>
                </a:solidFill>
                <a:latin typeface="Calibri" pitchFamily="34" charset="0"/>
              </a:rPr>
              <a:t> </a:t>
            </a:r>
            <a:endParaRPr lang="en-CA" sz="5400" dirty="0" smtClean="0">
              <a:solidFill>
                <a:srgbClr val="00B0F0"/>
              </a:solidFill>
              <a:latin typeface="Calibri" pitchFamily="34" charset="0"/>
            </a:endParaRPr>
          </a:p>
        </p:txBody>
      </p:sp>
      <p:pic>
        <p:nvPicPr>
          <p:cNvPr id="8" name="Picture 3"/>
          <p:cNvPicPr>
            <a:picLocks noChangeAspect="1" noChangeArrowheads="1"/>
          </p:cNvPicPr>
          <p:nvPr/>
        </p:nvPicPr>
        <p:blipFill>
          <a:blip r:embed="rId3" cstate="print"/>
          <a:srcRect/>
          <a:stretch>
            <a:fillRect/>
          </a:stretch>
        </p:blipFill>
        <p:spPr bwMode="auto">
          <a:xfrm>
            <a:off x="685800" y="1066800"/>
            <a:ext cx="5563537" cy="4189824"/>
          </a:xfrm>
          <a:prstGeom prst="rect">
            <a:avLst/>
          </a:prstGeom>
          <a:noFill/>
          <a:ln w="9525">
            <a:noFill/>
            <a:miter lim="800000"/>
            <a:headEnd/>
            <a:tailEnd/>
          </a:ln>
        </p:spPr>
      </p:pic>
      <p:pic>
        <p:nvPicPr>
          <p:cNvPr id="3074" name="Picture 2"/>
          <p:cNvPicPr>
            <a:picLocks noChangeAspect="1" noChangeArrowheads="1"/>
          </p:cNvPicPr>
          <p:nvPr/>
        </p:nvPicPr>
        <p:blipFill>
          <a:blip r:embed="rId4" cstate="print"/>
          <a:srcRect/>
          <a:stretch>
            <a:fillRect/>
          </a:stretch>
        </p:blipFill>
        <p:spPr bwMode="auto">
          <a:xfrm>
            <a:off x="2209800" y="4419600"/>
            <a:ext cx="2057400" cy="561975"/>
          </a:xfrm>
          <a:prstGeom prst="rect">
            <a:avLst/>
          </a:prstGeom>
          <a:noFill/>
          <a:ln w="9525">
            <a:noFill/>
            <a:miter lim="800000"/>
            <a:headEnd/>
            <a:tailEnd/>
          </a:ln>
        </p:spPr>
      </p:pic>
      <p:pic>
        <p:nvPicPr>
          <p:cNvPr id="3075" name="Picture 3"/>
          <p:cNvPicPr>
            <a:picLocks noChangeAspect="1" noChangeArrowheads="1"/>
          </p:cNvPicPr>
          <p:nvPr/>
        </p:nvPicPr>
        <p:blipFill>
          <a:blip r:embed="rId5" cstate="print"/>
          <a:srcRect/>
          <a:stretch>
            <a:fillRect/>
          </a:stretch>
        </p:blipFill>
        <p:spPr bwMode="auto">
          <a:xfrm>
            <a:off x="4267200" y="4495800"/>
            <a:ext cx="480392" cy="381000"/>
          </a:xfrm>
          <a:prstGeom prst="rect">
            <a:avLst/>
          </a:prstGeom>
          <a:noFill/>
          <a:ln w="9525">
            <a:noFill/>
            <a:miter lim="800000"/>
            <a:headEnd/>
            <a:tailEnd/>
          </a:ln>
        </p:spPr>
      </p:pic>
      <p:sp>
        <p:nvSpPr>
          <p:cNvPr id="11" name="Striped Right Arrow 10"/>
          <p:cNvSpPr/>
          <p:nvPr/>
        </p:nvSpPr>
        <p:spPr bwMode="auto">
          <a:xfrm rot="8806182">
            <a:off x="4548595" y="3670460"/>
            <a:ext cx="2069423"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2" name="TextBox 11"/>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2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71684"/>
                                        </p:tgtEl>
                                        <p:attrNameLst>
                                          <p:attrName>style.visibility</p:attrName>
                                        </p:attrNameLst>
                                      </p:cBhvr>
                                      <p:to>
                                        <p:strVal val="visible"/>
                                      </p:to>
                                    </p:set>
                                    <p:animEffect transition="in" filter="dissolve">
                                      <p:cBhvr>
                                        <p:cTn id="15" dur="500"/>
                                        <p:tgtEl>
                                          <p:spTgt spid="71684"/>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p:cTn id="20" dur="1000" fill="hold"/>
                                        <p:tgtEl>
                                          <p:spTgt spid="11"/>
                                        </p:tgtEl>
                                        <p:attrNameLst>
                                          <p:attrName>ppt_x</p:attrName>
                                        </p:attrNameLst>
                                      </p:cBhvr>
                                      <p:tavLst>
                                        <p:tav tm="0">
                                          <p:val>
                                            <p:strVal val="#ppt_x-.2"/>
                                          </p:val>
                                        </p:tav>
                                        <p:tav tm="100000">
                                          <p:val>
                                            <p:strVal val="#ppt_x"/>
                                          </p:val>
                                        </p:tav>
                                      </p:tavLst>
                                    </p:anim>
                                    <p:anim calcmode="lin" valueType="num">
                                      <p:cBhvr>
                                        <p:cTn id="21"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71686"/>
                                        </p:tgtEl>
                                        <p:attrNameLst>
                                          <p:attrName>style.visibility</p:attrName>
                                        </p:attrNameLst>
                                      </p:cBhvr>
                                      <p:to>
                                        <p:strVal val="visible"/>
                                      </p:to>
                                    </p:set>
                                    <p:animEffect transition="in" filter="dissolve">
                                      <p:cBhvr>
                                        <p:cTn id="27" dur="500"/>
                                        <p:tgtEl>
                                          <p:spTgt spid="71686"/>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71687"/>
                                        </p:tgtEl>
                                        <p:attrNameLst>
                                          <p:attrName>style.visibility</p:attrName>
                                        </p:attrNameLst>
                                      </p:cBhvr>
                                      <p:to>
                                        <p:strVal val="visible"/>
                                      </p:to>
                                    </p:set>
                                    <p:animEffect transition="in" filter="dissolve">
                                      <p:cBhvr>
                                        <p:cTn id="32" dur="500"/>
                                        <p:tgtEl>
                                          <p:spTgt spid="716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4" grpId="0"/>
      <p:bldP spid="71686" grpId="0"/>
      <p:bldP spid="71687" grpId="0"/>
      <p:bldP spid="9223" grpId="0" animBg="1"/>
      <p:bldP spid="11"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Full District Database</a:t>
            </a:r>
            <a:endParaRPr lang="en-US" dirty="0"/>
          </a:p>
        </p:txBody>
      </p:sp>
      <p:sp>
        <p:nvSpPr>
          <p:cNvPr id="3" name="Content Placeholder 2"/>
          <p:cNvSpPr>
            <a:spLocks noGrp="1"/>
          </p:cNvSpPr>
          <p:nvPr>
            <p:ph idx="1"/>
          </p:nvPr>
        </p:nvSpPr>
        <p:spPr/>
        <p:txBody>
          <a:bodyPr/>
          <a:lstStyle/>
          <a:p>
            <a:r>
              <a:rPr lang="en-US" sz="2400" b="0" dirty="0" smtClean="0">
                <a:solidFill>
                  <a:schemeClr val="tx1">
                    <a:lumMod val="95000"/>
                    <a:lumOff val="5000"/>
                  </a:schemeClr>
                </a:solidFill>
              </a:rPr>
              <a:t>Maintain a </a:t>
            </a:r>
            <a:r>
              <a:rPr lang="en-US" sz="2400" dirty="0" smtClean="0">
                <a:solidFill>
                  <a:schemeClr val="tx1">
                    <a:lumMod val="95000"/>
                    <a:lumOff val="5000"/>
                  </a:schemeClr>
                </a:solidFill>
              </a:rPr>
              <a:t>secure online database</a:t>
            </a:r>
            <a:r>
              <a:rPr lang="en-US" sz="2400" b="0" dirty="0" smtClean="0">
                <a:solidFill>
                  <a:schemeClr val="tx1">
                    <a:lumMod val="95000"/>
                    <a:lumOff val="5000"/>
                  </a:schemeClr>
                </a:solidFill>
              </a:rPr>
              <a:t> accessible by district officers, club executives and members</a:t>
            </a:r>
          </a:p>
          <a:p>
            <a:pPr lvl="1"/>
            <a:r>
              <a:rPr lang="en-US" sz="2000" dirty="0" smtClean="0">
                <a:solidFill>
                  <a:schemeClr val="tx1">
                    <a:lumMod val="95000"/>
                    <a:lumOff val="5000"/>
                  </a:schemeClr>
                </a:solidFill>
              </a:rPr>
              <a:t>List executives and directors, committees and the District organization chart for current and future years</a:t>
            </a:r>
            <a:endParaRPr lang="en-US" sz="2000" b="0" dirty="0" smtClean="0">
              <a:solidFill>
                <a:schemeClr val="tx1">
                  <a:lumMod val="95000"/>
                  <a:lumOff val="5000"/>
                </a:schemeClr>
              </a:solidFill>
            </a:endParaRPr>
          </a:p>
          <a:p>
            <a:r>
              <a:rPr lang="en-US" sz="2400" b="0" dirty="0" smtClean="0">
                <a:solidFill>
                  <a:schemeClr val="tx1">
                    <a:lumMod val="95000"/>
                    <a:lumOff val="5000"/>
                  </a:schemeClr>
                </a:solidFill>
              </a:rPr>
              <a:t>Changes made at a club level are automatically reflected at the district level</a:t>
            </a:r>
          </a:p>
          <a:p>
            <a:pPr lvl="1"/>
            <a:r>
              <a:rPr lang="en-US" sz="2000" dirty="0" smtClean="0">
                <a:solidFill>
                  <a:schemeClr val="tx1">
                    <a:lumMod val="95000"/>
                    <a:lumOff val="5000"/>
                  </a:schemeClr>
                </a:solidFill>
              </a:rPr>
              <a:t>Report </a:t>
            </a:r>
            <a:r>
              <a:rPr lang="en-US" sz="2000" b="1" dirty="0" smtClean="0">
                <a:solidFill>
                  <a:schemeClr val="tx1">
                    <a:lumMod val="95000"/>
                    <a:lumOff val="5000"/>
                  </a:schemeClr>
                </a:solidFill>
              </a:rPr>
              <a:t>club attendance </a:t>
            </a:r>
            <a:r>
              <a:rPr lang="en-US" sz="2000" dirty="0" smtClean="0">
                <a:solidFill>
                  <a:schemeClr val="tx1">
                    <a:lumMod val="95000"/>
                    <a:lumOff val="5000"/>
                  </a:schemeClr>
                </a:solidFill>
              </a:rPr>
              <a:t>and </a:t>
            </a:r>
            <a:r>
              <a:rPr lang="en-US" sz="2000" b="1" dirty="0" smtClean="0">
                <a:solidFill>
                  <a:schemeClr val="tx1">
                    <a:lumMod val="95000"/>
                    <a:lumOff val="5000"/>
                  </a:schemeClr>
                </a:solidFill>
              </a:rPr>
              <a:t>generate club statistics </a:t>
            </a:r>
            <a:r>
              <a:rPr lang="en-US" sz="2000" dirty="0" smtClean="0">
                <a:solidFill>
                  <a:schemeClr val="tx1">
                    <a:lumMod val="95000"/>
                    <a:lumOff val="5000"/>
                  </a:schemeClr>
                </a:solidFill>
              </a:rPr>
              <a:t>chart</a:t>
            </a:r>
          </a:p>
          <a:p>
            <a:pPr lvl="1"/>
            <a:r>
              <a:rPr lang="en-US" sz="2000" b="1" dirty="0" smtClean="0">
                <a:solidFill>
                  <a:schemeClr val="tx1">
                    <a:lumMod val="95000"/>
                    <a:lumOff val="5000"/>
                  </a:schemeClr>
                </a:solidFill>
              </a:rPr>
              <a:t>Track member designations </a:t>
            </a:r>
            <a:r>
              <a:rPr lang="en-US" sz="2000" b="0" dirty="0" smtClean="0">
                <a:solidFill>
                  <a:schemeClr val="tx1">
                    <a:lumMod val="95000"/>
                    <a:lumOff val="5000"/>
                  </a:schemeClr>
                </a:solidFill>
              </a:rPr>
              <a:t>and awards for each member to be displayed on their member profiles</a:t>
            </a:r>
          </a:p>
          <a:p>
            <a:r>
              <a:rPr lang="en-US" sz="2400" b="0" dirty="0" smtClean="0">
                <a:solidFill>
                  <a:schemeClr val="tx1">
                    <a:lumMod val="95000"/>
                    <a:lumOff val="5000"/>
                  </a:schemeClr>
                </a:solidFill>
              </a:rPr>
              <a:t>Report data changes easily to </a:t>
            </a:r>
            <a:r>
              <a:rPr lang="en-US" sz="2400" dirty="0" smtClean="0">
                <a:solidFill>
                  <a:schemeClr val="tx1">
                    <a:lumMod val="95000"/>
                    <a:lumOff val="5000"/>
                  </a:schemeClr>
                </a:solidFill>
              </a:rPr>
              <a:t>Rotary International </a:t>
            </a:r>
            <a:r>
              <a:rPr lang="en-US" sz="2400" b="0" dirty="0" smtClean="0">
                <a:solidFill>
                  <a:schemeClr val="tx1">
                    <a:lumMod val="95000"/>
                    <a:lumOff val="5000"/>
                  </a:schemeClr>
                </a:solidFill>
              </a:rPr>
              <a:t>with the click of a button, minimizing duplicate data entry</a:t>
            </a:r>
          </a:p>
          <a:p>
            <a:pPr lvl="1">
              <a:buNone/>
            </a:pPr>
            <a:endParaRPr lang="en-US" b="0"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p:cTn id="3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9" name="Text Box 7"/>
          <p:cNvSpPr txBox="1">
            <a:spLocks noChangeArrowheads="1"/>
          </p:cNvSpPr>
          <p:nvPr/>
        </p:nvSpPr>
        <p:spPr bwMode="auto">
          <a:xfrm>
            <a:off x="228600" y="1295400"/>
            <a:ext cx="2520950" cy="2169825"/>
          </a:xfrm>
          <a:prstGeom prst="rect">
            <a:avLst/>
          </a:prstGeom>
          <a:noFill/>
          <a:ln w="9525">
            <a:noFill/>
            <a:miter lim="800000"/>
            <a:headEnd/>
            <a:tailEnd/>
          </a:ln>
        </p:spPr>
        <p:txBody>
          <a:bodyPr wrap="square">
            <a:spAutoFit/>
          </a:bodyPr>
          <a:lstStyle/>
          <a:p>
            <a:pPr eaLnBrk="0" hangingPunct="0">
              <a:spcBef>
                <a:spcPct val="50000"/>
              </a:spcBef>
            </a:pPr>
            <a:endParaRPr lang="en-US" sz="1800" dirty="0">
              <a:latin typeface="Tahoma" pitchFamily="34" charset="0"/>
              <a:cs typeface="Times New Roman" pitchFamily="18" charset="0"/>
            </a:endParaRPr>
          </a:p>
          <a:p>
            <a:pPr eaLnBrk="0" hangingPunct="0">
              <a:spcBef>
                <a:spcPct val="50000"/>
              </a:spcBef>
            </a:pPr>
            <a:r>
              <a:rPr lang="en-US" dirty="0">
                <a:latin typeface="Calibri" pitchFamily="34" charset="0"/>
                <a:cs typeface="Times New Roman" pitchFamily="18" charset="0"/>
              </a:rPr>
              <a:t>The Club Directory page displays all clubs, their meeting days and times, along with President names, and links to club websites</a:t>
            </a:r>
            <a:endParaRPr lang="en-CA" dirty="0">
              <a:latin typeface="Calibri" pitchFamily="34" charset="0"/>
              <a:cs typeface="Times New Roman" pitchFamily="18" charset="0"/>
            </a:endParaRPr>
          </a:p>
        </p:txBody>
      </p:sp>
      <p:sp>
        <p:nvSpPr>
          <p:cNvPr id="10243" name="Rectangle 10"/>
          <p:cNvSpPr>
            <a:spLocks noGrp="1" noChangeArrowheads="1"/>
          </p:cNvSpPr>
          <p:nvPr>
            <p:ph type="title"/>
          </p:nvPr>
        </p:nvSpPr>
        <p:spPr bwMode="auto">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dirty="0" smtClean="0">
                <a:solidFill>
                  <a:srgbClr val="00B0F0"/>
                </a:solidFill>
                <a:latin typeface="Calibri" pitchFamily="34" charset="0"/>
              </a:rPr>
              <a:t>Club Directory</a:t>
            </a:r>
            <a:r>
              <a:rPr lang="en-US" sz="5400" dirty="0" smtClean="0">
                <a:solidFill>
                  <a:srgbClr val="00B0F0"/>
                </a:solidFill>
                <a:latin typeface="Calibri" pitchFamily="34" charset="0"/>
              </a:rPr>
              <a:t> </a:t>
            </a:r>
            <a:endParaRPr lang="en-CA" sz="5400" dirty="0" smtClean="0">
              <a:solidFill>
                <a:srgbClr val="00B0F0"/>
              </a:solidFill>
              <a:latin typeface="Calibri" pitchFamily="34" charset="0"/>
            </a:endParaRPr>
          </a:p>
        </p:txBody>
      </p:sp>
      <p:sp>
        <p:nvSpPr>
          <p:cNvPr id="5" name="Text Box 4"/>
          <p:cNvSpPr txBox="1">
            <a:spLocks noChangeArrowheads="1"/>
          </p:cNvSpPr>
          <p:nvPr/>
        </p:nvSpPr>
        <p:spPr bwMode="auto">
          <a:xfrm>
            <a:off x="228600" y="3733800"/>
            <a:ext cx="2520950" cy="2169825"/>
          </a:xfrm>
          <a:prstGeom prst="rect">
            <a:avLst/>
          </a:prstGeom>
          <a:noFill/>
          <a:ln w="9525">
            <a:noFill/>
            <a:miter lim="800000"/>
            <a:headEnd/>
            <a:tailEnd/>
          </a:ln>
        </p:spPr>
        <p:txBody>
          <a:bodyPr wrap="square">
            <a:spAutoFit/>
          </a:bodyPr>
          <a:lstStyle/>
          <a:p>
            <a:pPr eaLnBrk="0" hangingPunct="0">
              <a:spcBef>
                <a:spcPct val="50000"/>
              </a:spcBef>
            </a:pPr>
            <a:endParaRPr lang="en-US" sz="1800" dirty="0">
              <a:latin typeface="Calibri" pitchFamily="34" charset="0"/>
              <a:cs typeface="Times New Roman" pitchFamily="18" charset="0"/>
            </a:endParaRPr>
          </a:p>
          <a:p>
            <a:pPr eaLnBrk="0" hangingPunct="0">
              <a:spcBef>
                <a:spcPct val="50000"/>
              </a:spcBef>
            </a:pPr>
            <a:r>
              <a:rPr lang="en-US" dirty="0">
                <a:latin typeface="Calibri" pitchFamily="34" charset="0"/>
                <a:cs typeface="Times New Roman" pitchFamily="18" charset="0"/>
              </a:rPr>
              <a:t>Another page, showing all clubs displayed by meeting day, and includes Presidents, location, address, and an auto-generated map.</a:t>
            </a:r>
            <a:endParaRPr lang="en-CA" dirty="0">
              <a:latin typeface="Calibri" pitchFamily="34" charset="0"/>
              <a:cs typeface="Times New Roman" pitchFamily="18" charset="0"/>
            </a:endParaRPr>
          </a:p>
        </p:txBody>
      </p:sp>
      <p:sp>
        <p:nvSpPr>
          <p:cNvPr id="7" name="TextBox 6"/>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1026" name="Picture 2"/>
          <p:cNvPicPr>
            <a:picLocks noChangeAspect="1" noChangeArrowheads="1"/>
          </p:cNvPicPr>
          <p:nvPr/>
        </p:nvPicPr>
        <p:blipFill>
          <a:blip r:embed="rId3" cstate="print"/>
          <a:srcRect/>
          <a:stretch>
            <a:fillRect/>
          </a:stretch>
        </p:blipFill>
        <p:spPr bwMode="auto">
          <a:xfrm>
            <a:off x="2895600" y="1447800"/>
            <a:ext cx="5122863" cy="2049567"/>
          </a:xfrm>
          <a:prstGeom prst="rect">
            <a:avLst/>
          </a:prstGeom>
          <a:noFill/>
          <a:ln w="9525">
            <a:noFill/>
            <a:miter lim="800000"/>
            <a:headEnd/>
            <a:tailEnd/>
          </a:ln>
        </p:spPr>
      </p:pic>
      <p:pic>
        <p:nvPicPr>
          <p:cNvPr id="1028" name="Picture 4"/>
          <p:cNvPicPr>
            <a:picLocks noChangeAspect="1" noChangeArrowheads="1"/>
          </p:cNvPicPr>
          <p:nvPr/>
        </p:nvPicPr>
        <p:blipFill>
          <a:blip r:embed="rId4" cstate="print"/>
          <a:srcRect/>
          <a:stretch>
            <a:fillRect/>
          </a:stretch>
        </p:blipFill>
        <p:spPr bwMode="auto">
          <a:xfrm>
            <a:off x="3276600" y="3733800"/>
            <a:ext cx="5160963" cy="229990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2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54279">
                                            <p:txEl>
                                              <p:pRg st="1" end="1"/>
                                            </p:txEl>
                                          </p:spTgt>
                                        </p:tgtEl>
                                        <p:attrNameLst>
                                          <p:attrName>style.visibility</p:attrName>
                                        </p:attrNameLst>
                                      </p:cBhvr>
                                      <p:to>
                                        <p:strVal val="visible"/>
                                      </p:to>
                                    </p:set>
                                    <p:anim calcmode="lin" valueType="num">
                                      <p:cBhvr>
                                        <p:cTn id="11" dur="1000" fill="hold"/>
                                        <p:tgtEl>
                                          <p:spTgt spid="54279">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5427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5427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5">
                                            <p:txEl>
                                              <p:pRg st="1" end="1"/>
                                            </p:txEl>
                                          </p:spTgt>
                                        </p:tgtEl>
                                        <p:attrNameLst>
                                          <p:attrName>style.visibility</p:attrName>
                                        </p:attrNameLst>
                                      </p:cBhvr>
                                      <p:to>
                                        <p:strVal val="visible"/>
                                      </p:to>
                                    </p:set>
                                    <p:anim calcmode="lin" valueType="num">
                                      <p:cBhvr>
                                        <p:cTn id="18" dur="1000" fill="hold"/>
                                        <p:tgtEl>
                                          <p:spTgt spid="5">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Text Box 3"/>
          <p:cNvSpPr txBox="1">
            <a:spLocks noChangeArrowheads="1"/>
          </p:cNvSpPr>
          <p:nvPr/>
        </p:nvSpPr>
        <p:spPr bwMode="auto">
          <a:xfrm>
            <a:off x="179388" y="1341438"/>
            <a:ext cx="2520950" cy="4432300"/>
          </a:xfrm>
          <a:prstGeom prst="rect">
            <a:avLst/>
          </a:prstGeom>
          <a:noFill/>
          <a:ln w="9525">
            <a:noFill/>
            <a:miter lim="800000"/>
            <a:headEnd/>
            <a:tailEnd/>
          </a:ln>
        </p:spPr>
        <p:txBody>
          <a:bodyPr>
            <a:spAutoFit/>
          </a:bodyPr>
          <a:lstStyle/>
          <a:p>
            <a:pPr eaLnBrk="0" hangingPunct="0">
              <a:spcBef>
                <a:spcPct val="50000"/>
              </a:spcBef>
            </a:pPr>
            <a:endParaRPr lang="en-US" sz="1800" dirty="0">
              <a:latin typeface="Tahoma" pitchFamily="34" charset="0"/>
              <a:cs typeface="Times New Roman" pitchFamily="18" charset="0"/>
            </a:endParaRPr>
          </a:p>
          <a:p>
            <a:pPr eaLnBrk="0" hangingPunct="0">
              <a:spcBef>
                <a:spcPct val="50000"/>
              </a:spcBef>
            </a:pPr>
            <a:r>
              <a:rPr lang="en-US" dirty="0">
                <a:latin typeface="Calibri" pitchFamily="34" charset="0"/>
                <a:cs typeface="Times New Roman" pitchFamily="18" charset="0"/>
              </a:rPr>
              <a:t>Displays all District Executives, Officers, Assistant Governors and their clubs and executives, committee directors and sub-committee chairs</a:t>
            </a:r>
          </a:p>
          <a:p>
            <a:pPr eaLnBrk="0" hangingPunct="0">
              <a:spcBef>
                <a:spcPct val="50000"/>
              </a:spcBef>
            </a:pPr>
            <a:endParaRPr lang="en-CA" dirty="0">
              <a:latin typeface="Franklin Gothic Book" pitchFamily="34" charset="0"/>
              <a:cs typeface="Times New Roman" pitchFamily="18" charset="0"/>
            </a:endParaRPr>
          </a:p>
        </p:txBody>
      </p:sp>
      <p:sp>
        <p:nvSpPr>
          <p:cNvPr id="12291" name="Rectangle 7"/>
          <p:cNvSpPr>
            <a:spLocks noGrp="1" noChangeArrowheads="1"/>
          </p:cNvSpPr>
          <p:nvPr>
            <p:ph type="title"/>
          </p:nvPr>
        </p:nvSpPr>
        <p:spPr bwMode="auto">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dirty="0" smtClean="0">
                <a:solidFill>
                  <a:srgbClr val="00B0F0"/>
                </a:solidFill>
                <a:latin typeface="Calibri" pitchFamily="34" charset="0"/>
              </a:rPr>
              <a:t>District Organization Chart</a:t>
            </a:r>
            <a:r>
              <a:rPr lang="en-US" sz="5400" dirty="0" smtClean="0">
                <a:solidFill>
                  <a:srgbClr val="00B0F0"/>
                </a:solidFill>
                <a:latin typeface="Calibri" pitchFamily="34" charset="0"/>
              </a:rPr>
              <a:t> </a:t>
            </a:r>
            <a:endParaRPr lang="en-CA" sz="5400" dirty="0" smtClean="0">
              <a:solidFill>
                <a:srgbClr val="00B0F0"/>
              </a:solidFill>
              <a:latin typeface="Calibri" pitchFamily="34" charset="0"/>
            </a:endParaRP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2051" name="Picture 3"/>
          <p:cNvPicPr>
            <a:picLocks noChangeAspect="1" noChangeArrowheads="1"/>
          </p:cNvPicPr>
          <p:nvPr/>
        </p:nvPicPr>
        <p:blipFill>
          <a:blip r:embed="rId3" cstate="print"/>
          <a:srcRect/>
          <a:stretch>
            <a:fillRect/>
          </a:stretch>
        </p:blipFill>
        <p:spPr bwMode="auto">
          <a:xfrm>
            <a:off x="2743200" y="1295400"/>
            <a:ext cx="5617717" cy="4648200"/>
          </a:xfrm>
          <a:prstGeom prst="rect">
            <a:avLst/>
          </a:prstGeom>
          <a:noFill/>
          <a:ln w="9525">
            <a:solidFill>
              <a:srgbClr val="C0C0C0"/>
            </a:solid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2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grpId="0" nodeType="clickEffect">
                                  <p:stCondLst>
                                    <p:cond delay="0"/>
                                  </p:stCondLst>
                                  <p:childTnLst>
                                    <p:set>
                                      <p:cBhvr>
                                        <p:cTn id="10" dur="1" fill="hold">
                                          <p:stCondLst>
                                            <p:cond delay="0"/>
                                          </p:stCondLst>
                                        </p:cTn>
                                        <p:tgtEl>
                                          <p:spTgt spid="58371"/>
                                        </p:tgtEl>
                                        <p:attrNameLst>
                                          <p:attrName>style.visibility</p:attrName>
                                        </p:attrNameLst>
                                      </p:cBhvr>
                                      <p:to>
                                        <p:strVal val="visible"/>
                                      </p:to>
                                    </p:set>
                                    <p:anim calcmode="lin" valueType="num">
                                      <p:cBhvr>
                                        <p:cTn id="11" dur="1000" fill="hold"/>
                                        <p:tgtEl>
                                          <p:spTgt spid="58371"/>
                                        </p:tgtEl>
                                        <p:attrNameLst>
                                          <p:attrName>ppt_x</p:attrName>
                                        </p:attrNameLst>
                                      </p:cBhvr>
                                      <p:tavLst>
                                        <p:tav tm="0">
                                          <p:val>
                                            <p:strVal val="#ppt_x-.2"/>
                                          </p:val>
                                        </p:tav>
                                        <p:tav tm="100000">
                                          <p:val>
                                            <p:strVal val="#ppt_x"/>
                                          </p:val>
                                        </p:tav>
                                      </p:tavLst>
                                    </p:anim>
                                    <p:anim calcmode="lin" valueType="num">
                                      <p:cBhvr>
                                        <p:cTn id="12" dur="1000" fill="hold"/>
                                        <p:tgtEl>
                                          <p:spTgt spid="58371"/>
                                        </p:tgtEl>
                                        <p:attrNameLst>
                                          <p:attrName>ppt_y</p:attrName>
                                        </p:attrNameLst>
                                      </p:cBhvr>
                                      <p:tavLst>
                                        <p:tav tm="0">
                                          <p:val>
                                            <p:strVal val="#ppt_y"/>
                                          </p:val>
                                        </p:tav>
                                        <p:tav tm="100000">
                                          <p:val>
                                            <p:strVal val="#ppt_y"/>
                                          </p:val>
                                        </p:tav>
                                      </p:tavLst>
                                    </p:anim>
                                    <p:animEffect transition="in" filter="wipe(right)" prLst="gradientSize: 0.1">
                                      <p:cBhvr>
                                        <p:cTn id="13" dur="1000"/>
                                        <p:tgtEl>
                                          <p:spTgt spid="583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p:bldP spid="1229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bwMode="auto">
          <a:xfrm>
            <a:off x="685800" y="1371600"/>
            <a:ext cx="7772400" cy="4721225"/>
          </a:xfrm>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en-US" sz="2800" dirty="0" smtClean="0">
              <a:latin typeface="Franklin Gothic Book" pitchFamily="34" charset="0"/>
            </a:endParaRPr>
          </a:p>
          <a:p>
            <a:pPr eaLnBrk="1" hangingPunct="1"/>
            <a:r>
              <a:rPr lang="en-US" sz="2400" b="0" dirty="0" smtClean="0">
                <a:solidFill>
                  <a:schemeClr val="tx1">
                    <a:lumMod val="95000"/>
                    <a:lumOff val="5000"/>
                  </a:schemeClr>
                </a:solidFill>
                <a:latin typeface="Calibri" pitchFamily="34" charset="0"/>
              </a:rPr>
              <a:t>All changes take place online, from any computer with Internet connection</a:t>
            </a:r>
          </a:p>
          <a:p>
            <a:pPr eaLnBrk="1" hangingPunct="1"/>
            <a:r>
              <a:rPr lang="en-US" sz="2400" b="0" dirty="0" smtClean="0">
                <a:solidFill>
                  <a:schemeClr val="tx1">
                    <a:lumMod val="95000"/>
                    <a:lumOff val="5000"/>
                  </a:schemeClr>
                </a:solidFill>
                <a:latin typeface="Calibri" pitchFamily="34" charset="0"/>
              </a:rPr>
              <a:t>All members in the District can login</a:t>
            </a:r>
          </a:p>
          <a:p>
            <a:pPr eaLnBrk="1" hangingPunct="1"/>
            <a:r>
              <a:rPr lang="en-US" sz="2400" b="0" dirty="0" smtClean="0">
                <a:solidFill>
                  <a:schemeClr val="tx1">
                    <a:lumMod val="95000"/>
                    <a:lumOff val="5000"/>
                  </a:schemeClr>
                </a:solidFill>
                <a:latin typeface="Calibri" pitchFamily="34" charset="0"/>
              </a:rPr>
              <a:t>Upon login, each member is recognized as either a regular member, club executive, or district executive, plus any specific access rights granted by the Site Administrator</a:t>
            </a:r>
          </a:p>
          <a:p>
            <a:pPr eaLnBrk="1" hangingPunct="1"/>
            <a:r>
              <a:rPr lang="en-US" sz="2400" b="0" dirty="0" smtClean="0">
                <a:solidFill>
                  <a:schemeClr val="tx1">
                    <a:lumMod val="95000"/>
                    <a:lumOff val="5000"/>
                  </a:schemeClr>
                </a:solidFill>
                <a:latin typeface="Calibri" pitchFamily="34" charset="0"/>
              </a:rPr>
              <a:t>The Administration screen only activates the links the member has access to</a:t>
            </a:r>
          </a:p>
          <a:p>
            <a:pPr eaLnBrk="1" hangingPunct="1"/>
            <a:endParaRPr lang="en-US" sz="2800" dirty="0" smtClean="0">
              <a:latin typeface="Franklin Gothic Book" pitchFamily="34" charset="0"/>
            </a:endParaRPr>
          </a:p>
        </p:txBody>
      </p:sp>
      <p:sp>
        <p:nvSpPr>
          <p:cNvPr id="13315" name="Rectangle 5"/>
          <p:cNvSpPr>
            <a:spLocks noGrp="1" noChangeArrowheads="1"/>
          </p:cNvSpPr>
          <p:nvPr>
            <p:ph type="title"/>
          </p:nvPr>
        </p:nvSpPr>
        <p:spPr bwMode="auto">
          <a:xfrm>
            <a:off x="381000" y="381000"/>
            <a:ext cx="8763000" cy="612775"/>
          </a:xfrm>
          <a:solidFill>
            <a:srgbClr val="FFFFFF">
              <a:alpha val="0"/>
            </a:srgbClr>
          </a:solidFill>
          <a:ln>
            <a:miter lim="800000"/>
            <a:headEnd/>
            <a:tailEnd/>
          </a:ln>
        </p:spPr>
        <p:txBody>
          <a:bodyPr vert="horz" wrap="square" lIns="91440" tIns="45720" rIns="91440" bIns="45720" numCol="1" anchor="t" anchorCtr="0" compatLnSpc="1">
            <a:prstTxWarp prst="textNoShape">
              <a:avLst/>
            </a:prstTxWarp>
          </a:bodyPr>
          <a:lstStyle/>
          <a:p>
            <a:pPr algn="l" eaLnBrk="1" hangingPunct="1"/>
            <a:r>
              <a:rPr lang="en-US" dirty="0" smtClean="0">
                <a:latin typeface="Calibri" pitchFamily="34" charset="0"/>
              </a:rPr>
              <a:t>How Does it Work?</a:t>
            </a:r>
            <a:r>
              <a:rPr lang="en-US" sz="5400" dirty="0" smtClean="0">
                <a:latin typeface="Calibri" pitchFamily="34" charset="0"/>
              </a:rPr>
              <a:t> </a:t>
            </a:r>
            <a:endParaRPr lang="en-CA" sz="5400" dirty="0" smtClean="0">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3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1443">
                                            <p:txEl>
                                              <p:pRg st="1" end="1"/>
                                            </p:txEl>
                                          </p:spTgt>
                                        </p:tgtEl>
                                        <p:attrNameLst>
                                          <p:attrName>style.visibility</p:attrName>
                                        </p:attrNameLst>
                                      </p:cBhvr>
                                      <p:to>
                                        <p:strVal val="visible"/>
                                      </p:to>
                                    </p:set>
                                    <p:anim calcmode="lin" valueType="num">
                                      <p:cBhvr>
                                        <p:cTn id="11" dur="1000" fill="hold"/>
                                        <p:tgtEl>
                                          <p:spTgt spid="61443">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614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144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1443">
                                            <p:txEl>
                                              <p:pRg st="2" end="2"/>
                                            </p:txEl>
                                          </p:spTgt>
                                        </p:tgtEl>
                                        <p:attrNameLst>
                                          <p:attrName>style.visibility</p:attrName>
                                        </p:attrNameLst>
                                      </p:cBhvr>
                                      <p:to>
                                        <p:strVal val="visible"/>
                                      </p:to>
                                    </p:set>
                                    <p:anim calcmode="lin" valueType="num">
                                      <p:cBhvr>
                                        <p:cTn id="18" dur="1000" fill="hold"/>
                                        <p:tgtEl>
                                          <p:spTgt spid="61443">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614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144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61443">
                                            <p:txEl>
                                              <p:pRg st="3" end="3"/>
                                            </p:txEl>
                                          </p:spTgt>
                                        </p:tgtEl>
                                        <p:attrNameLst>
                                          <p:attrName>style.visibility</p:attrName>
                                        </p:attrNameLst>
                                      </p:cBhvr>
                                      <p:to>
                                        <p:strVal val="visible"/>
                                      </p:to>
                                    </p:set>
                                    <p:anim calcmode="lin" valueType="num">
                                      <p:cBhvr>
                                        <p:cTn id="25" dur="1000" fill="hold"/>
                                        <p:tgtEl>
                                          <p:spTgt spid="61443">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6144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144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61443">
                                            <p:txEl>
                                              <p:pRg st="4" end="4"/>
                                            </p:txEl>
                                          </p:spTgt>
                                        </p:tgtEl>
                                        <p:attrNameLst>
                                          <p:attrName>style.visibility</p:attrName>
                                        </p:attrNameLst>
                                      </p:cBhvr>
                                      <p:to>
                                        <p:strVal val="visible"/>
                                      </p:to>
                                    </p:set>
                                    <p:anim calcmode="lin" valueType="num">
                                      <p:cBhvr>
                                        <p:cTn id="32" dur="1000" fill="hold"/>
                                        <p:tgtEl>
                                          <p:spTgt spid="61443">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6144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14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cstate="print"/>
          <a:srcRect/>
          <a:stretch>
            <a:fillRect/>
          </a:stretch>
        </p:blipFill>
        <p:spPr bwMode="auto">
          <a:xfrm>
            <a:off x="1447800" y="1905000"/>
            <a:ext cx="5058932" cy="4114800"/>
          </a:xfrm>
          <a:prstGeom prst="rect">
            <a:avLst/>
          </a:prstGeom>
          <a:noFill/>
          <a:ln w="9525">
            <a:noFill/>
            <a:miter lim="800000"/>
            <a:headEnd/>
            <a:tailEnd/>
          </a:ln>
        </p:spPr>
      </p:pic>
      <p:sp>
        <p:nvSpPr>
          <p:cNvPr id="62470" name="Text Box 6"/>
          <p:cNvSpPr txBox="1">
            <a:spLocks noChangeArrowheads="1"/>
          </p:cNvSpPr>
          <p:nvPr/>
        </p:nvSpPr>
        <p:spPr bwMode="auto">
          <a:xfrm>
            <a:off x="7086600" y="4648200"/>
            <a:ext cx="1143000" cy="923925"/>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Club Executive Section</a:t>
            </a:r>
          </a:p>
        </p:txBody>
      </p:sp>
      <p:sp>
        <p:nvSpPr>
          <p:cNvPr id="62471" name="Text Box 7"/>
          <p:cNvSpPr txBox="1">
            <a:spLocks noChangeArrowheads="1"/>
          </p:cNvSpPr>
          <p:nvPr/>
        </p:nvSpPr>
        <p:spPr bwMode="auto">
          <a:xfrm>
            <a:off x="7086600" y="2362200"/>
            <a:ext cx="1285875" cy="923925"/>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District Executive Section</a:t>
            </a:r>
          </a:p>
        </p:txBody>
      </p:sp>
      <p:sp>
        <p:nvSpPr>
          <p:cNvPr id="62474" name="Text Box 10"/>
          <p:cNvSpPr txBox="1">
            <a:spLocks noChangeArrowheads="1"/>
          </p:cNvSpPr>
          <p:nvPr/>
        </p:nvSpPr>
        <p:spPr bwMode="auto">
          <a:xfrm>
            <a:off x="0" y="1552575"/>
            <a:ext cx="2736850" cy="366713"/>
          </a:xfrm>
          <a:prstGeom prst="rect">
            <a:avLst/>
          </a:prstGeom>
          <a:noFill/>
          <a:ln w="9525">
            <a:noFill/>
            <a:miter lim="800000"/>
            <a:headEnd/>
            <a:tailEnd/>
          </a:ln>
        </p:spPr>
        <p:txBody>
          <a:bodyPr>
            <a:spAutoFit/>
          </a:bodyPr>
          <a:lstStyle/>
          <a:p>
            <a:pPr eaLnBrk="0" hangingPunct="0">
              <a:spcBef>
                <a:spcPct val="50000"/>
              </a:spcBef>
            </a:pPr>
            <a:r>
              <a:rPr lang="en-US" sz="1800" dirty="0">
                <a:latin typeface="Tahoma" pitchFamily="34" charset="0"/>
                <a:cs typeface="Times New Roman" pitchFamily="18" charset="0"/>
              </a:rPr>
              <a:t>Webpage Editor section</a:t>
            </a:r>
          </a:p>
        </p:txBody>
      </p:sp>
      <p:sp>
        <p:nvSpPr>
          <p:cNvPr id="62476" name="Text Box 12"/>
          <p:cNvSpPr txBox="1">
            <a:spLocks noChangeArrowheads="1"/>
          </p:cNvSpPr>
          <p:nvPr/>
        </p:nvSpPr>
        <p:spPr bwMode="auto">
          <a:xfrm>
            <a:off x="228600" y="4343400"/>
            <a:ext cx="1752600" cy="646331"/>
          </a:xfrm>
          <a:prstGeom prst="rect">
            <a:avLst/>
          </a:prstGeom>
          <a:noFill/>
          <a:ln w="9525">
            <a:noFill/>
            <a:miter lim="800000"/>
            <a:headEnd/>
            <a:tailEnd/>
          </a:ln>
        </p:spPr>
        <p:txBody>
          <a:bodyPr wrap="square">
            <a:spAutoFit/>
          </a:bodyPr>
          <a:lstStyle/>
          <a:p>
            <a:pPr eaLnBrk="0" hangingPunct="0">
              <a:spcBef>
                <a:spcPct val="50000"/>
              </a:spcBef>
            </a:pPr>
            <a:r>
              <a:rPr lang="en-US" sz="1800" dirty="0">
                <a:latin typeface="Tahoma" pitchFamily="34" charset="0"/>
                <a:cs typeface="Times New Roman" pitchFamily="18" charset="0"/>
              </a:rPr>
              <a:t>Communication Tools</a:t>
            </a:r>
          </a:p>
        </p:txBody>
      </p:sp>
      <p:sp>
        <p:nvSpPr>
          <p:cNvPr id="14342" name="Rectangle 14"/>
          <p:cNvSpPr>
            <a:spLocks noChangeArrowheads="1"/>
          </p:cNvSpPr>
          <p:nvPr/>
        </p:nvSpPr>
        <p:spPr bwMode="auto">
          <a:xfrm>
            <a:off x="381000" y="3810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Admin Screen</a:t>
            </a:r>
            <a:endParaRPr lang="en-CA" sz="5400" dirty="0">
              <a:solidFill>
                <a:srgbClr val="00B0F0"/>
              </a:solidFill>
              <a:latin typeface="Calibri" pitchFamily="34" charset="0"/>
            </a:endParaRPr>
          </a:p>
        </p:txBody>
      </p:sp>
      <p:sp>
        <p:nvSpPr>
          <p:cNvPr id="15" name="TextBox 1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16" name="Striped Right Arrow 15"/>
          <p:cNvSpPr/>
          <p:nvPr/>
        </p:nvSpPr>
        <p:spPr bwMode="auto">
          <a:xfrm rot="1400428">
            <a:off x="1072492" y="2110658"/>
            <a:ext cx="1090632"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7" name="Striped Right Arrow 16"/>
          <p:cNvSpPr/>
          <p:nvPr/>
        </p:nvSpPr>
        <p:spPr bwMode="auto">
          <a:xfrm rot="21133668">
            <a:off x="1384970" y="4626833"/>
            <a:ext cx="82816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8" name="Striped Right Arrow 17"/>
          <p:cNvSpPr/>
          <p:nvPr/>
        </p:nvSpPr>
        <p:spPr bwMode="auto">
          <a:xfrm rot="11084561">
            <a:off x="5952234" y="2635453"/>
            <a:ext cx="1090632"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9" name="Striped Right Arrow 18"/>
          <p:cNvSpPr/>
          <p:nvPr/>
        </p:nvSpPr>
        <p:spPr bwMode="auto">
          <a:xfrm rot="11786927">
            <a:off x="5957243" y="4797413"/>
            <a:ext cx="1090632"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2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62474"/>
                                        </p:tgtEl>
                                        <p:attrNameLst>
                                          <p:attrName>style.visibility</p:attrName>
                                        </p:attrNameLst>
                                      </p:cBhvr>
                                      <p:to>
                                        <p:strVal val="visible"/>
                                      </p:to>
                                    </p:set>
                                    <p:animEffect transition="in" filter="dissolve">
                                      <p:cBhvr>
                                        <p:cTn id="15" dur="500"/>
                                        <p:tgtEl>
                                          <p:spTgt spid="62474"/>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p:cTn id="20" dur="1000" fill="hold"/>
                                        <p:tgtEl>
                                          <p:spTgt spid="16"/>
                                        </p:tgtEl>
                                        <p:attrNameLst>
                                          <p:attrName>ppt_x</p:attrName>
                                        </p:attrNameLst>
                                      </p:cBhvr>
                                      <p:tavLst>
                                        <p:tav tm="0">
                                          <p:val>
                                            <p:strVal val="#ppt_x-.2"/>
                                          </p:val>
                                        </p:tav>
                                        <p:tav tm="100000">
                                          <p:val>
                                            <p:strVal val="#ppt_x"/>
                                          </p:val>
                                        </p:tav>
                                      </p:tavLst>
                                    </p:anim>
                                    <p:anim calcmode="lin" valueType="num">
                                      <p:cBhvr>
                                        <p:cTn id="21" dur="1000" fill="hold"/>
                                        <p:tgtEl>
                                          <p:spTgt spid="16"/>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6"/>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2476"/>
                                        </p:tgtEl>
                                        <p:attrNameLst>
                                          <p:attrName>style.visibility</p:attrName>
                                        </p:attrNameLst>
                                      </p:cBhvr>
                                      <p:to>
                                        <p:strVal val="visible"/>
                                      </p:to>
                                    </p:set>
                                    <p:animEffect transition="in" filter="dissolve">
                                      <p:cBhvr>
                                        <p:cTn id="27" dur="500"/>
                                        <p:tgtEl>
                                          <p:spTgt spid="62476"/>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ppt_x</p:attrName>
                                        </p:attrNameLst>
                                      </p:cBhvr>
                                      <p:tavLst>
                                        <p:tav tm="0">
                                          <p:val>
                                            <p:strVal val="#ppt_x-.2"/>
                                          </p:val>
                                        </p:tav>
                                        <p:tav tm="100000">
                                          <p:val>
                                            <p:strVal val="#ppt_x"/>
                                          </p:val>
                                        </p:tav>
                                      </p:tavLst>
                                    </p:anim>
                                    <p:anim calcmode="lin" valueType="num">
                                      <p:cBhvr>
                                        <p:cTn id="33"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62471"/>
                                        </p:tgtEl>
                                        <p:attrNameLst>
                                          <p:attrName>style.visibility</p:attrName>
                                        </p:attrNameLst>
                                      </p:cBhvr>
                                      <p:to>
                                        <p:strVal val="visible"/>
                                      </p:to>
                                    </p:set>
                                    <p:animEffect transition="in" filter="dissolve">
                                      <p:cBhvr>
                                        <p:cTn id="39" dur="500"/>
                                        <p:tgtEl>
                                          <p:spTgt spid="62471"/>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ppt_x</p:attrName>
                                        </p:attrNameLst>
                                      </p:cBhvr>
                                      <p:tavLst>
                                        <p:tav tm="0">
                                          <p:val>
                                            <p:strVal val="#ppt_x-.2"/>
                                          </p:val>
                                        </p:tav>
                                        <p:tav tm="100000">
                                          <p:val>
                                            <p:strVal val="#ppt_x"/>
                                          </p:val>
                                        </p:tav>
                                      </p:tavLst>
                                    </p:anim>
                                    <p:anim calcmode="lin" valueType="num">
                                      <p:cBhvr>
                                        <p:cTn id="45"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62470"/>
                                        </p:tgtEl>
                                        <p:attrNameLst>
                                          <p:attrName>style.visibility</p:attrName>
                                        </p:attrNameLst>
                                      </p:cBhvr>
                                      <p:to>
                                        <p:strVal val="visible"/>
                                      </p:to>
                                    </p:set>
                                    <p:animEffect transition="in" filter="dissolve">
                                      <p:cBhvr>
                                        <p:cTn id="51" dur="500"/>
                                        <p:tgtEl>
                                          <p:spTgt spid="62470"/>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1000" fill="hold"/>
                                        <p:tgtEl>
                                          <p:spTgt spid="19"/>
                                        </p:tgtEl>
                                        <p:attrNameLst>
                                          <p:attrName>ppt_x</p:attrName>
                                        </p:attrNameLst>
                                      </p:cBhvr>
                                      <p:tavLst>
                                        <p:tav tm="0">
                                          <p:val>
                                            <p:strVal val="#ppt_x-.2"/>
                                          </p:val>
                                        </p:tav>
                                        <p:tav tm="100000">
                                          <p:val>
                                            <p:strVal val="#ppt_x"/>
                                          </p:val>
                                        </p:tav>
                                      </p:tavLst>
                                    </p:anim>
                                    <p:anim calcmode="lin" valueType="num">
                                      <p:cBhvr>
                                        <p:cTn id="57"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0" grpId="0"/>
      <p:bldP spid="62471" grpId="0"/>
      <p:bldP spid="62474" grpId="0"/>
      <p:bldP spid="62476" grpId="0"/>
      <p:bldP spid="14342" grpId="0" animBg="1"/>
      <p:bldP spid="16" grpId="0" animBg="1"/>
      <p:bldP spid="17" grpId="0" animBg="1"/>
      <p:bldP spid="18" grpId="0" animBg="1"/>
      <p:bldP spid="1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3" name="Rectangle 17"/>
          <p:cNvSpPr>
            <a:spLocks noGrp="1" noChangeArrowheads="1"/>
          </p:cNvSpPr>
          <p:nvPr>
            <p:ph type="body" idx="1"/>
          </p:nvPr>
        </p:nvSpPr>
        <p:spPr bwMode="auto">
          <a:xfrm>
            <a:off x="685800" y="1371600"/>
            <a:ext cx="7772400" cy="4289425"/>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en-US" sz="2400" dirty="0" smtClean="0">
              <a:latin typeface="Calibri" pitchFamily="34" charset="0"/>
            </a:endParaRPr>
          </a:p>
          <a:p>
            <a:pPr eaLnBrk="1" hangingPunct="1"/>
            <a:r>
              <a:rPr lang="en-US" sz="2400" b="0" dirty="0" smtClean="0">
                <a:solidFill>
                  <a:schemeClr val="tx1">
                    <a:lumMod val="95000"/>
                    <a:lumOff val="5000"/>
                  </a:schemeClr>
                </a:solidFill>
                <a:latin typeface="Calibri" pitchFamily="34" charset="0"/>
              </a:rPr>
              <a:t>Update their membership listing</a:t>
            </a:r>
          </a:p>
          <a:p>
            <a:pPr eaLnBrk="1" hangingPunct="1"/>
            <a:r>
              <a:rPr lang="en-US" sz="2400" b="0" dirty="0" smtClean="0">
                <a:solidFill>
                  <a:schemeClr val="tx1">
                    <a:lumMod val="95000"/>
                    <a:lumOff val="5000"/>
                  </a:schemeClr>
                </a:solidFill>
                <a:latin typeface="Calibri" pitchFamily="34" charset="0"/>
              </a:rPr>
              <a:t>Specify current and next year’s club executives</a:t>
            </a:r>
          </a:p>
          <a:p>
            <a:pPr eaLnBrk="1" hangingPunct="1"/>
            <a:r>
              <a:rPr lang="en-US" sz="2400" b="0" dirty="0" smtClean="0">
                <a:solidFill>
                  <a:schemeClr val="tx1">
                    <a:lumMod val="95000"/>
                    <a:lumOff val="5000"/>
                  </a:schemeClr>
                </a:solidFill>
                <a:latin typeface="Calibri" pitchFamily="34" charset="0"/>
              </a:rPr>
              <a:t>Create Committee listings with their corresponding Chairs and Secretaries</a:t>
            </a:r>
          </a:p>
          <a:p>
            <a:pPr eaLnBrk="1" hangingPunct="1"/>
            <a:r>
              <a:rPr lang="en-US" sz="2400" b="0" dirty="0" smtClean="0">
                <a:solidFill>
                  <a:schemeClr val="tx1">
                    <a:lumMod val="95000"/>
                    <a:lumOff val="5000"/>
                  </a:schemeClr>
                </a:solidFill>
                <a:latin typeface="Calibri" pitchFamily="34" charset="0"/>
              </a:rPr>
              <a:t>Update their club information such as meeting time, date, location, website address</a:t>
            </a:r>
          </a:p>
          <a:p>
            <a:pPr eaLnBrk="1" hangingPunct="1"/>
            <a:r>
              <a:rPr lang="en-US" sz="2400" b="0" dirty="0" smtClean="0">
                <a:solidFill>
                  <a:schemeClr val="tx1">
                    <a:lumMod val="95000"/>
                    <a:lumOff val="5000"/>
                  </a:schemeClr>
                </a:solidFill>
                <a:latin typeface="Calibri" pitchFamily="34" charset="0"/>
              </a:rPr>
              <a:t>Report monthly attendance</a:t>
            </a:r>
          </a:p>
          <a:p>
            <a:pPr eaLnBrk="1" hangingPunct="1"/>
            <a:r>
              <a:rPr lang="en-US" sz="2400" b="0" dirty="0" smtClean="0">
                <a:solidFill>
                  <a:schemeClr val="tx1">
                    <a:lumMod val="95000"/>
                    <a:lumOff val="5000"/>
                  </a:schemeClr>
                </a:solidFill>
                <a:latin typeface="Calibri" pitchFamily="34" charset="0"/>
              </a:rPr>
              <a:t>Register members for district events</a:t>
            </a:r>
          </a:p>
          <a:p>
            <a:pPr eaLnBrk="1" hangingPunct="1"/>
            <a:r>
              <a:rPr lang="en-US" sz="2400" b="0" dirty="0" smtClean="0">
                <a:solidFill>
                  <a:schemeClr val="tx1">
                    <a:lumMod val="95000"/>
                    <a:lumOff val="5000"/>
                  </a:schemeClr>
                </a:solidFill>
                <a:latin typeface="Calibri" pitchFamily="34" charset="0"/>
              </a:rPr>
              <a:t>View online district directory</a:t>
            </a:r>
          </a:p>
          <a:p>
            <a:pPr eaLnBrk="1" hangingPunct="1"/>
            <a:endParaRPr lang="en-US" dirty="0" smtClean="0"/>
          </a:p>
        </p:txBody>
      </p:sp>
      <p:sp>
        <p:nvSpPr>
          <p:cNvPr id="15363" name="Rectangle 18"/>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What </a:t>
            </a:r>
            <a:r>
              <a:rPr lang="en-US" sz="4400" dirty="0" smtClean="0">
                <a:solidFill>
                  <a:srgbClr val="00B0F0"/>
                </a:solidFill>
                <a:latin typeface="Calibri" pitchFamily="34" charset="0"/>
              </a:rPr>
              <a:t>Can </a:t>
            </a:r>
            <a:r>
              <a:rPr lang="en-US" sz="4400" dirty="0">
                <a:solidFill>
                  <a:srgbClr val="00B0F0"/>
                </a:solidFill>
                <a:latin typeface="Calibri" pitchFamily="34" charset="0"/>
              </a:rPr>
              <a:t>Club Executives </a:t>
            </a:r>
            <a:r>
              <a:rPr lang="en-US" sz="4400" dirty="0" smtClean="0">
                <a:solidFill>
                  <a:srgbClr val="00B0F0"/>
                </a:solidFill>
                <a:latin typeface="Calibri" pitchFamily="34" charset="0"/>
              </a:rPr>
              <a:t>Do</a:t>
            </a:r>
            <a:r>
              <a:rPr lang="en-US" sz="4400" dirty="0">
                <a:solidFill>
                  <a:srgbClr val="00B0F0"/>
                </a:solidFill>
                <a:latin typeface="Calibri" pitchFamily="34" charset="0"/>
              </a:rPr>
              <a:t>?</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0433">
                                            <p:txEl>
                                              <p:pRg st="1" end="1"/>
                                            </p:txEl>
                                          </p:spTgt>
                                        </p:tgtEl>
                                        <p:attrNameLst>
                                          <p:attrName>style.visibility</p:attrName>
                                        </p:attrNameLst>
                                      </p:cBhvr>
                                      <p:to>
                                        <p:strVal val="visible"/>
                                      </p:to>
                                    </p:set>
                                    <p:anim calcmode="lin" valueType="num">
                                      <p:cBhvr>
                                        <p:cTn id="11" dur="1000" fill="hold"/>
                                        <p:tgtEl>
                                          <p:spTgt spid="60433">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6043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043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0433">
                                            <p:txEl>
                                              <p:pRg st="2" end="2"/>
                                            </p:txEl>
                                          </p:spTgt>
                                        </p:tgtEl>
                                        <p:attrNameLst>
                                          <p:attrName>style.visibility</p:attrName>
                                        </p:attrNameLst>
                                      </p:cBhvr>
                                      <p:to>
                                        <p:strVal val="visible"/>
                                      </p:to>
                                    </p:set>
                                    <p:anim calcmode="lin" valueType="num">
                                      <p:cBhvr>
                                        <p:cTn id="18" dur="1000" fill="hold"/>
                                        <p:tgtEl>
                                          <p:spTgt spid="60433">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6043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043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60433">
                                            <p:txEl>
                                              <p:pRg st="3" end="3"/>
                                            </p:txEl>
                                          </p:spTgt>
                                        </p:tgtEl>
                                        <p:attrNameLst>
                                          <p:attrName>style.visibility</p:attrName>
                                        </p:attrNameLst>
                                      </p:cBhvr>
                                      <p:to>
                                        <p:strVal val="visible"/>
                                      </p:to>
                                    </p:set>
                                    <p:anim calcmode="lin" valueType="num">
                                      <p:cBhvr>
                                        <p:cTn id="25" dur="1000" fill="hold"/>
                                        <p:tgtEl>
                                          <p:spTgt spid="60433">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6043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043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60433">
                                            <p:txEl>
                                              <p:pRg st="4" end="4"/>
                                            </p:txEl>
                                          </p:spTgt>
                                        </p:tgtEl>
                                        <p:attrNameLst>
                                          <p:attrName>style.visibility</p:attrName>
                                        </p:attrNameLst>
                                      </p:cBhvr>
                                      <p:to>
                                        <p:strVal val="visible"/>
                                      </p:to>
                                    </p:set>
                                    <p:anim calcmode="lin" valueType="num">
                                      <p:cBhvr>
                                        <p:cTn id="32" dur="1000" fill="hold"/>
                                        <p:tgtEl>
                                          <p:spTgt spid="60433">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6043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043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60433">
                                            <p:txEl>
                                              <p:pRg st="5" end="5"/>
                                            </p:txEl>
                                          </p:spTgt>
                                        </p:tgtEl>
                                        <p:attrNameLst>
                                          <p:attrName>style.visibility</p:attrName>
                                        </p:attrNameLst>
                                      </p:cBhvr>
                                      <p:to>
                                        <p:strVal val="visible"/>
                                      </p:to>
                                    </p:set>
                                    <p:anim calcmode="lin" valueType="num">
                                      <p:cBhvr>
                                        <p:cTn id="39" dur="1000" fill="hold"/>
                                        <p:tgtEl>
                                          <p:spTgt spid="60433">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6043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6043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60433">
                                            <p:txEl>
                                              <p:pRg st="6" end="6"/>
                                            </p:txEl>
                                          </p:spTgt>
                                        </p:tgtEl>
                                        <p:attrNameLst>
                                          <p:attrName>style.visibility</p:attrName>
                                        </p:attrNameLst>
                                      </p:cBhvr>
                                      <p:to>
                                        <p:strVal val="visible"/>
                                      </p:to>
                                    </p:set>
                                    <p:anim calcmode="lin" valueType="num">
                                      <p:cBhvr>
                                        <p:cTn id="46" dur="1000" fill="hold"/>
                                        <p:tgtEl>
                                          <p:spTgt spid="60433">
                                            <p:txEl>
                                              <p:pRg st="6" end="6"/>
                                            </p:txEl>
                                          </p:spTgt>
                                        </p:tgtEl>
                                        <p:attrNameLst>
                                          <p:attrName>ppt_x</p:attrName>
                                        </p:attrNameLst>
                                      </p:cBhvr>
                                      <p:tavLst>
                                        <p:tav tm="0">
                                          <p:val>
                                            <p:strVal val="#ppt_x-.2"/>
                                          </p:val>
                                        </p:tav>
                                        <p:tav tm="100000">
                                          <p:val>
                                            <p:strVal val="#ppt_x"/>
                                          </p:val>
                                        </p:tav>
                                      </p:tavLst>
                                    </p:anim>
                                    <p:anim calcmode="lin" valueType="num">
                                      <p:cBhvr>
                                        <p:cTn id="47" dur="1000" fill="hold"/>
                                        <p:tgtEl>
                                          <p:spTgt spid="6043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60433">
                                            <p:txEl>
                                              <p:pRg st="6" end="6"/>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29" presetClass="entr" presetSubtype="0" fill="hold" nodeType="clickEffect">
                                  <p:stCondLst>
                                    <p:cond delay="0"/>
                                  </p:stCondLst>
                                  <p:childTnLst>
                                    <p:set>
                                      <p:cBhvr>
                                        <p:cTn id="52" dur="1" fill="hold">
                                          <p:stCondLst>
                                            <p:cond delay="0"/>
                                          </p:stCondLst>
                                        </p:cTn>
                                        <p:tgtEl>
                                          <p:spTgt spid="60433">
                                            <p:txEl>
                                              <p:pRg st="7" end="7"/>
                                            </p:txEl>
                                          </p:spTgt>
                                        </p:tgtEl>
                                        <p:attrNameLst>
                                          <p:attrName>style.visibility</p:attrName>
                                        </p:attrNameLst>
                                      </p:cBhvr>
                                      <p:to>
                                        <p:strVal val="visible"/>
                                      </p:to>
                                    </p:set>
                                    <p:anim calcmode="lin" valueType="num">
                                      <p:cBhvr>
                                        <p:cTn id="53" dur="1000" fill="hold"/>
                                        <p:tgtEl>
                                          <p:spTgt spid="60433">
                                            <p:txEl>
                                              <p:pRg st="7" end="7"/>
                                            </p:txEl>
                                          </p:spTgt>
                                        </p:tgtEl>
                                        <p:attrNameLst>
                                          <p:attrName>ppt_x</p:attrName>
                                        </p:attrNameLst>
                                      </p:cBhvr>
                                      <p:tavLst>
                                        <p:tav tm="0">
                                          <p:val>
                                            <p:strVal val="#ppt_x-.2"/>
                                          </p:val>
                                        </p:tav>
                                        <p:tav tm="100000">
                                          <p:val>
                                            <p:strVal val="#ppt_x"/>
                                          </p:val>
                                        </p:tav>
                                      </p:tavLst>
                                    </p:anim>
                                    <p:anim calcmode="lin" valueType="num">
                                      <p:cBhvr>
                                        <p:cTn id="54" dur="1000" fill="hold"/>
                                        <p:tgtEl>
                                          <p:spTgt spid="6043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5" dur="1000"/>
                                        <p:tgtEl>
                                          <p:spTgt spid="6043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9" name="Rectangle 3"/>
          <p:cNvSpPr>
            <a:spLocks noGrp="1" noChangeArrowheads="1"/>
          </p:cNvSpPr>
          <p:nvPr>
            <p:ph type="body" idx="1"/>
          </p:nvPr>
        </p:nvSpPr>
        <p:spPr bwMode="auto">
          <a:xfrm>
            <a:off x="685800" y="1219200"/>
            <a:ext cx="7467600" cy="46482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endParaRPr lang="en-US" sz="2400" dirty="0" smtClean="0">
              <a:latin typeface="Calibri" pitchFamily="34" charset="0"/>
            </a:endParaRPr>
          </a:p>
          <a:p>
            <a:pPr eaLnBrk="1" hangingPunct="1">
              <a:lnSpc>
                <a:spcPct val="90000"/>
              </a:lnSpc>
              <a:buFontTx/>
              <a:buNone/>
            </a:pPr>
            <a:r>
              <a:rPr lang="en-US" sz="2400" b="0" dirty="0" smtClean="0">
                <a:solidFill>
                  <a:schemeClr val="tx1">
                    <a:lumMod val="95000"/>
                    <a:lumOff val="5000"/>
                  </a:schemeClr>
                </a:solidFill>
                <a:latin typeface="Calibri" pitchFamily="34" charset="0"/>
              </a:rPr>
              <a:t>Everything a club executive can do, for any club, plus:</a:t>
            </a:r>
          </a:p>
          <a:p>
            <a:pPr eaLnBrk="1" hangingPunct="1">
              <a:lnSpc>
                <a:spcPct val="90000"/>
              </a:lnSpc>
            </a:pPr>
            <a:r>
              <a:rPr lang="en-US" sz="2400" b="0" dirty="0" smtClean="0">
                <a:solidFill>
                  <a:schemeClr val="tx1">
                    <a:lumMod val="95000"/>
                    <a:lumOff val="5000"/>
                  </a:schemeClr>
                </a:solidFill>
                <a:latin typeface="Calibri" pitchFamily="34" charset="0"/>
              </a:rPr>
              <a:t>Generate monthly district attendance reports</a:t>
            </a:r>
          </a:p>
          <a:p>
            <a:pPr eaLnBrk="1" hangingPunct="1">
              <a:lnSpc>
                <a:spcPct val="90000"/>
              </a:lnSpc>
            </a:pPr>
            <a:r>
              <a:rPr lang="en-US" sz="2400" b="0" dirty="0" smtClean="0">
                <a:solidFill>
                  <a:schemeClr val="tx1">
                    <a:lumMod val="95000"/>
                    <a:lumOff val="5000"/>
                  </a:schemeClr>
                </a:solidFill>
                <a:latin typeface="Calibri" pitchFamily="34" charset="0"/>
              </a:rPr>
              <a:t>Remind clubs that have not submitted attendance</a:t>
            </a:r>
          </a:p>
          <a:p>
            <a:pPr eaLnBrk="1" hangingPunct="1">
              <a:lnSpc>
                <a:spcPct val="90000"/>
              </a:lnSpc>
            </a:pPr>
            <a:r>
              <a:rPr lang="en-US" sz="2400" b="0" dirty="0" smtClean="0">
                <a:solidFill>
                  <a:schemeClr val="tx1">
                    <a:lumMod val="95000"/>
                    <a:lumOff val="5000"/>
                  </a:schemeClr>
                </a:solidFill>
                <a:latin typeface="Calibri" pitchFamily="34" charset="0"/>
              </a:rPr>
              <a:t>Register any member for district events, plus view registered attendees and email</a:t>
            </a:r>
          </a:p>
          <a:p>
            <a:pPr eaLnBrk="1" hangingPunct="1">
              <a:lnSpc>
                <a:spcPct val="90000"/>
              </a:lnSpc>
            </a:pPr>
            <a:r>
              <a:rPr lang="en-US" sz="2400" b="0" dirty="0" smtClean="0">
                <a:solidFill>
                  <a:schemeClr val="tx1">
                    <a:lumMod val="95000"/>
                    <a:lumOff val="5000"/>
                  </a:schemeClr>
                </a:solidFill>
                <a:latin typeface="Calibri" pitchFamily="34" charset="0"/>
              </a:rPr>
              <a:t>Broadcast emails to all Presidents, all Secretaries, all Officers, etc.</a:t>
            </a:r>
          </a:p>
          <a:p>
            <a:pPr eaLnBrk="1" hangingPunct="1">
              <a:lnSpc>
                <a:spcPct val="90000"/>
              </a:lnSpc>
            </a:pPr>
            <a:r>
              <a:rPr lang="en-US" sz="2400" b="0" dirty="0" smtClean="0">
                <a:solidFill>
                  <a:schemeClr val="tx1">
                    <a:lumMod val="95000"/>
                    <a:lumOff val="5000"/>
                  </a:schemeClr>
                </a:solidFill>
                <a:latin typeface="Calibri" pitchFamily="34" charset="0"/>
              </a:rPr>
              <a:t>Send out a bulletin to all members</a:t>
            </a:r>
          </a:p>
          <a:p>
            <a:pPr eaLnBrk="1" hangingPunct="1">
              <a:lnSpc>
                <a:spcPct val="90000"/>
              </a:lnSpc>
            </a:pPr>
            <a:endParaRPr lang="en-US" sz="2800" dirty="0" smtClean="0">
              <a:latin typeface="Franklin Gothic Book" pitchFamily="34" charset="0"/>
            </a:endParaRPr>
          </a:p>
          <a:p>
            <a:pPr eaLnBrk="1" hangingPunct="1">
              <a:lnSpc>
                <a:spcPct val="90000"/>
              </a:lnSpc>
              <a:buFontTx/>
              <a:buNone/>
            </a:pPr>
            <a:endParaRPr lang="en-US" sz="2800" dirty="0" smtClean="0"/>
          </a:p>
        </p:txBody>
      </p:sp>
      <p:sp>
        <p:nvSpPr>
          <p:cNvPr id="16387" name="Rectangle 4"/>
          <p:cNvSpPr>
            <a:spLocks noChangeArrowheads="1"/>
          </p:cNvSpPr>
          <p:nvPr/>
        </p:nvSpPr>
        <p:spPr bwMode="auto">
          <a:xfrm>
            <a:off x="381000" y="4572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What can District Executives </a:t>
            </a:r>
            <a:r>
              <a:rPr lang="en-US" sz="4400" dirty="0" smtClean="0">
                <a:solidFill>
                  <a:srgbClr val="00B0F0"/>
                </a:solidFill>
                <a:latin typeface="Calibri" pitchFamily="34" charset="0"/>
              </a:rPr>
              <a:t>Do</a:t>
            </a:r>
            <a:r>
              <a:rPr lang="en-US" sz="4400" dirty="0">
                <a:solidFill>
                  <a:srgbClr val="00B0F0"/>
                </a:solidFill>
                <a:latin typeface="Calibri" pitchFamily="34" charset="0"/>
              </a:rPr>
              <a:t>?</a:t>
            </a:r>
            <a:endParaRPr lang="en-CA" sz="5400" dirty="0">
              <a:solidFill>
                <a:srgbClr val="00B0F0"/>
              </a:solidFill>
              <a:latin typeface="Calibri" pitchFamily="34" charset="0"/>
            </a:endParaRP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5539">
                                            <p:txEl>
                                              <p:pRg st="1" end="1"/>
                                            </p:txEl>
                                          </p:spTgt>
                                        </p:tgtEl>
                                        <p:attrNameLst>
                                          <p:attrName>style.visibility</p:attrName>
                                        </p:attrNameLst>
                                      </p:cBhvr>
                                      <p:to>
                                        <p:strVal val="visible"/>
                                      </p:to>
                                    </p:set>
                                    <p:anim calcmode="lin" valueType="num">
                                      <p:cBhvr>
                                        <p:cTn id="11" dur="1000" fill="hold"/>
                                        <p:tgtEl>
                                          <p:spTgt spid="65539">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6553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5539">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5539">
                                            <p:txEl>
                                              <p:pRg st="2" end="2"/>
                                            </p:txEl>
                                          </p:spTgt>
                                        </p:tgtEl>
                                        <p:attrNameLst>
                                          <p:attrName>style.visibility</p:attrName>
                                        </p:attrNameLst>
                                      </p:cBhvr>
                                      <p:to>
                                        <p:strVal val="visible"/>
                                      </p:to>
                                    </p:set>
                                    <p:anim calcmode="lin" valueType="num">
                                      <p:cBhvr>
                                        <p:cTn id="18" dur="1000" fill="hold"/>
                                        <p:tgtEl>
                                          <p:spTgt spid="65539">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6553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5539">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65539">
                                            <p:txEl>
                                              <p:pRg st="3" end="3"/>
                                            </p:txEl>
                                          </p:spTgt>
                                        </p:tgtEl>
                                        <p:attrNameLst>
                                          <p:attrName>style.visibility</p:attrName>
                                        </p:attrNameLst>
                                      </p:cBhvr>
                                      <p:to>
                                        <p:strVal val="visible"/>
                                      </p:to>
                                    </p:set>
                                    <p:anim calcmode="lin" valueType="num">
                                      <p:cBhvr>
                                        <p:cTn id="25" dur="1000" fill="hold"/>
                                        <p:tgtEl>
                                          <p:spTgt spid="65539">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6553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5539">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65539">
                                            <p:txEl>
                                              <p:pRg st="4" end="4"/>
                                            </p:txEl>
                                          </p:spTgt>
                                        </p:tgtEl>
                                        <p:attrNameLst>
                                          <p:attrName>style.visibility</p:attrName>
                                        </p:attrNameLst>
                                      </p:cBhvr>
                                      <p:to>
                                        <p:strVal val="visible"/>
                                      </p:to>
                                    </p:set>
                                    <p:anim calcmode="lin" valueType="num">
                                      <p:cBhvr>
                                        <p:cTn id="32" dur="1000" fill="hold"/>
                                        <p:tgtEl>
                                          <p:spTgt spid="65539">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65539">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5539">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65539">
                                            <p:txEl>
                                              <p:pRg st="5" end="5"/>
                                            </p:txEl>
                                          </p:spTgt>
                                        </p:tgtEl>
                                        <p:attrNameLst>
                                          <p:attrName>style.visibility</p:attrName>
                                        </p:attrNameLst>
                                      </p:cBhvr>
                                      <p:to>
                                        <p:strVal val="visible"/>
                                      </p:to>
                                    </p:set>
                                    <p:anim calcmode="lin" valueType="num">
                                      <p:cBhvr>
                                        <p:cTn id="39" dur="1000" fill="hold"/>
                                        <p:tgtEl>
                                          <p:spTgt spid="65539">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65539">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65539">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65539">
                                            <p:txEl>
                                              <p:pRg st="6" end="6"/>
                                            </p:txEl>
                                          </p:spTgt>
                                        </p:tgtEl>
                                        <p:attrNameLst>
                                          <p:attrName>style.visibility</p:attrName>
                                        </p:attrNameLst>
                                      </p:cBhvr>
                                      <p:to>
                                        <p:strVal val="visible"/>
                                      </p:to>
                                    </p:set>
                                    <p:anim calcmode="lin" valueType="num">
                                      <p:cBhvr>
                                        <p:cTn id="46" dur="1000" fill="hold"/>
                                        <p:tgtEl>
                                          <p:spTgt spid="65539">
                                            <p:txEl>
                                              <p:pRg st="6" end="6"/>
                                            </p:txEl>
                                          </p:spTgt>
                                        </p:tgtEl>
                                        <p:attrNameLst>
                                          <p:attrName>ppt_x</p:attrName>
                                        </p:attrNameLst>
                                      </p:cBhvr>
                                      <p:tavLst>
                                        <p:tav tm="0">
                                          <p:val>
                                            <p:strVal val="#ppt_x-.2"/>
                                          </p:val>
                                        </p:tav>
                                        <p:tav tm="100000">
                                          <p:val>
                                            <p:strVal val="#ppt_x"/>
                                          </p:val>
                                        </p:tav>
                                      </p:tavLst>
                                    </p:anim>
                                    <p:anim calcmode="lin" valueType="num">
                                      <p:cBhvr>
                                        <p:cTn id="47" dur="1000" fill="hold"/>
                                        <p:tgtEl>
                                          <p:spTgt spid="65539">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655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81" name="Text Box 5"/>
          <p:cNvSpPr txBox="1">
            <a:spLocks noChangeArrowheads="1"/>
          </p:cNvSpPr>
          <p:nvPr/>
        </p:nvSpPr>
        <p:spPr bwMode="auto">
          <a:xfrm>
            <a:off x="142875" y="1714500"/>
            <a:ext cx="2520950" cy="4154984"/>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cs typeface="Times New Roman" pitchFamily="18" charset="0"/>
              </a:rPr>
              <a:t>All members can download a Word or PDF version of the District Directory, which is generated from all the data on the </a:t>
            </a:r>
            <a:r>
              <a:rPr lang="en-US" dirty="0" smtClean="0">
                <a:latin typeface="Calibri" pitchFamily="34" charset="0"/>
                <a:cs typeface="Times New Roman" pitchFamily="18" charset="0"/>
              </a:rPr>
              <a:t>website</a:t>
            </a:r>
          </a:p>
          <a:p>
            <a:pPr eaLnBrk="0" hangingPunct="0">
              <a:spcBef>
                <a:spcPct val="50000"/>
              </a:spcBef>
            </a:pPr>
            <a:r>
              <a:rPr lang="en-US" dirty="0" smtClean="0">
                <a:latin typeface="Calibri" pitchFamily="34" charset="0"/>
                <a:cs typeface="Times New Roman" pitchFamily="18" charset="0"/>
              </a:rPr>
              <a:t>Choose from a variety of district directories, including:</a:t>
            </a:r>
          </a:p>
          <a:p>
            <a:pPr lvl="1" eaLnBrk="0" hangingPunct="0">
              <a:spcBef>
                <a:spcPct val="50000"/>
              </a:spcBef>
              <a:buFontTx/>
              <a:buChar char="-"/>
            </a:pPr>
            <a:r>
              <a:rPr lang="en-US" sz="1600" dirty="0" smtClean="0">
                <a:latin typeface="Calibri" pitchFamily="34" charset="0"/>
                <a:cs typeface="Times New Roman" pitchFamily="18" charset="0"/>
              </a:rPr>
              <a:t> Fill District Directory</a:t>
            </a:r>
          </a:p>
          <a:p>
            <a:pPr lvl="1" eaLnBrk="0" hangingPunct="0">
              <a:spcBef>
                <a:spcPct val="50000"/>
              </a:spcBef>
              <a:buFontTx/>
              <a:buChar char="-"/>
            </a:pPr>
            <a:r>
              <a:rPr lang="en-US" sz="1600" dirty="0" smtClean="0">
                <a:latin typeface="Calibri" pitchFamily="34" charset="0"/>
                <a:cs typeface="Times New Roman" pitchFamily="18" charset="0"/>
              </a:rPr>
              <a:t> District Staff</a:t>
            </a:r>
            <a:r>
              <a:rPr lang="en-US" sz="1600" dirty="0">
                <a:latin typeface="Calibri" pitchFamily="34" charset="0"/>
                <a:cs typeface="Times New Roman" pitchFamily="18" charset="0"/>
              </a:rPr>
              <a:t> </a:t>
            </a:r>
            <a:r>
              <a:rPr lang="en-US" sz="1600" dirty="0" smtClean="0">
                <a:latin typeface="Calibri" pitchFamily="34" charset="0"/>
                <a:cs typeface="Times New Roman" pitchFamily="18" charset="0"/>
              </a:rPr>
              <a:t>&amp; Clubs</a:t>
            </a:r>
          </a:p>
          <a:p>
            <a:pPr lvl="1" eaLnBrk="0" hangingPunct="0">
              <a:spcBef>
                <a:spcPct val="50000"/>
              </a:spcBef>
              <a:buFontTx/>
              <a:buChar char="-"/>
            </a:pPr>
            <a:r>
              <a:rPr lang="en-US" sz="1600" dirty="0" smtClean="0">
                <a:latin typeface="Calibri" pitchFamily="34" charset="0"/>
                <a:cs typeface="Times New Roman" pitchFamily="18" charset="0"/>
              </a:rPr>
              <a:t> Next Year’s Club Executives</a:t>
            </a:r>
          </a:p>
        </p:txBody>
      </p:sp>
      <p:sp>
        <p:nvSpPr>
          <p:cNvPr id="17411" name="Rectangle 6"/>
          <p:cNvSpPr>
            <a:spLocks noChangeArrowheads="1"/>
          </p:cNvSpPr>
          <p:nvPr/>
        </p:nvSpPr>
        <p:spPr bwMode="auto">
          <a:xfrm>
            <a:off x="381000" y="30480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District Directories &amp; Reports</a:t>
            </a:r>
            <a:endParaRPr lang="en-CA" sz="5400" dirty="0">
              <a:solidFill>
                <a:srgbClr val="00B0F0"/>
              </a:solidFill>
              <a:latin typeface="Calibri" pitchFamily="34" charset="0"/>
            </a:endParaRP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6147" name="Picture 3"/>
          <p:cNvPicPr>
            <a:picLocks noChangeAspect="1" noChangeArrowheads="1"/>
          </p:cNvPicPr>
          <p:nvPr/>
        </p:nvPicPr>
        <p:blipFill>
          <a:blip r:embed="rId3" cstate="print"/>
          <a:srcRect/>
          <a:stretch>
            <a:fillRect/>
          </a:stretch>
        </p:blipFill>
        <p:spPr bwMode="auto">
          <a:xfrm>
            <a:off x="2590800" y="1295400"/>
            <a:ext cx="5934075" cy="39147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74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14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75781">
                                            <p:txEl>
                                              <p:pRg st="0" end="0"/>
                                            </p:txEl>
                                          </p:spTgt>
                                        </p:tgtEl>
                                        <p:attrNameLst>
                                          <p:attrName>style.visibility</p:attrName>
                                        </p:attrNameLst>
                                      </p:cBhvr>
                                      <p:to>
                                        <p:strVal val="visible"/>
                                      </p:to>
                                    </p:set>
                                    <p:anim calcmode="lin" valueType="num">
                                      <p:cBhvr>
                                        <p:cTn id="15" dur="1000" fill="hold"/>
                                        <p:tgtEl>
                                          <p:spTgt spid="75781">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7578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7578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75781">
                                            <p:txEl>
                                              <p:pRg st="1" end="1"/>
                                            </p:txEl>
                                          </p:spTgt>
                                        </p:tgtEl>
                                        <p:attrNameLst>
                                          <p:attrName>style.visibility</p:attrName>
                                        </p:attrNameLst>
                                      </p:cBhvr>
                                      <p:to>
                                        <p:strVal val="visible"/>
                                      </p:to>
                                    </p:set>
                                    <p:anim calcmode="lin" valueType="num">
                                      <p:cBhvr>
                                        <p:cTn id="22" dur="1000" fill="hold"/>
                                        <p:tgtEl>
                                          <p:spTgt spid="75781">
                                            <p:txEl>
                                              <p:pRg st="1" end="1"/>
                                            </p:txEl>
                                          </p:spTgt>
                                        </p:tgtEl>
                                        <p:attrNameLst>
                                          <p:attrName>ppt_x</p:attrName>
                                        </p:attrNameLst>
                                      </p:cBhvr>
                                      <p:tavLst>
                                        <p:tav tm="0">
                                          <p:val>
                                            <p:strVal val="#ppt_x-.2"/>
                                          </p:val>
                                        </p:tav>
                                        <p:tav tm="100000">
                                          <p:val>
                                            <p:strVal val="#ppt_x"/>
                                          </p:val>
                                        </p:tav>
                                      </p:tavLst>
                                    </p:anim>
                                    <p:anim calcmode="lin" valueType="num">
                                      <p:cBhvr>
                                        <p:cTn id="23" dur="1000" fill="hold"/>
                                        <p:tgtEl>
                                          <p:spTgt spid="7578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578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75781">
                                            <p:txEl>
                                              <p:pRg st="2" end="2"/>
                                            </p:txEl>
                                          </p:spTgt>
                                        </p:tgtEl>
                                        <p:attrNameLst>
                                          <p:attrName>style.visibility</p:attrName>
                                        </p:attrNameLst>
                                      </p:cBhvr>
                                      <p:to>
                                        <p:strVal val="visible"/>
                                      </p:to>
                                    </p:set>
                                    <p:anim calcmode="lin" valueType="num">
                                      <p:cBhvr>
                                        <p:cTn id="29" dur="1000" fill="hold"/>
                                        <p:tgtEl>
                                          <p:spTgt spid="75781">
                                            <p:txEl>
                                              <p:pRg st="2" end="2"/>
                                            </p:txEl>
                                          </p:spTgt>
                                        </p:tgtEl>
                                        <p:attrNameLst>
                                          <p:attrName>ppt_x</p:attrName>
                                        </p:attrNameLst>
                                      </p:cBhvr>
                                      <p:tavLst>
                                        <p:tav tm="0">
                                          <p:val>
                                            <p:strVal val="#ppt_x-.2"/>
                                          </p:val>
                                        </p:tav>
                                        <p:tav tm="100000">
                                          <p:val>
                                            <p:strVal val="#ppt_x"/>
                                          </p:val>
                                        </p:tav>
                                      </p:tavLst>
                                    </p:anim>
                                    <p:anim calcmode="lin" valueType="num">
                                      <p:cBhvr>
                                        <p:cTn id="30" dur="1000" fill="hold"/>
                                        <p:tgtEl>
                                          <p:spTgt spid="7578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75781">
                                            <p:txEl>
                                              <p:pRg st="2" end="2"/>
                                            </p:txEl>
                                          </p:spTgt>
                                        </p:tgtEl>
                                      </p:cBhvr>
                                    </p:animEffect>
                                  </p:childTnLst>
                                </p:cTn>
                              </p:par>
                              <p:par>
                                <p:cTn id="32" presetID="29" presetClass="entr" presetSubtype="0" fill="hold" nodeType="withEffect">
                                  <p:stCondLst>
                                    <p:cond delay="0"/>
                                  </p:stCondLst>
                                  <p:childTnLst>
                                    <p:set>
                                      <p:cBhvr>
                                        <p:cTn id="33" dur="1" fill="hold">
                                          <p:stCondLst>
                                            <p:cond delay="0"/>
                                          </p:stCondLst>
                                        </p:cTn>
                                        <p:tgtEl>
                                          <p:spTgt spid="75781">
                                            <p:txEl>
                                              <p:pRg st="3" end="3"/>
                                            </p:txEl>
                                          </p:spTgt>
                                        </p:tgtEl>
                                        <p:attrNameLst>
                                          <p:attrName>style.visibility</p:attrName>
                                        </p:attrNameLst>
                                      </p:cBhvr>
                                      <p:to>
                                        <p:strVal val="visible"/>
                                      </p:to>
                                    </p:set>
                                    <p:anim calcmode="lin" valueType="num">
                                      <p:cBhvr>
                                        <p:cTn id="34" dur="1000" fill="hold"/>
                                        <p:tgtEl>
                                          <p:spTgt spid="75781">
                                            <p:txEl>
                                              <p:pRg st="3" end="3"/>
                                            </p:txEl>
                                          </p:spTgt>
                                        </p:tgtEl>
                                        <p:attrNameLst>
                                          <p:attrName>ppt_x</p:attrName>
                                        </p:attrNameLst>
                                      </p:cBhvr>
                                      <p:tavLst>
                                        <p:tav tm="0">
                                          <p:val>
                                            <p:strVal val="#ppt_x-.2"/>
                                          </p:val>
                                        </p:tav>
                                        <p:tav tm="100000">
                                          <p:val>
                                            <p:strVal val="#ppt_x"/>
                                          </p:val>
                                        </p:tav>
                                      </p:tavLst>
                                    </p:anim>
                                    <p:anim calcmode="lin" valueType="num">
                                      <p:cBhvr>
                                        <p:cTn id="35" dur="1000" fill="hold"/>
                                        <p:tgtEl>
                                          <p:spTgt spid="7578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6" dur="1000"/>
                                        <p:tgtEl>
                                          <p:spTgt spid="75781">
                                            <p:txEl>
                                              <p:pRg st="3" end="3"/>
                                            </p:txEl>
                                          </p:spTgt>
                                        </p:tgtEl>
                                      </p:cBhvr>
                                    </p:animEffect>
                                  </p:childTnLst>
                                </p:cTn>
                              </p:par>
                              <p:par>
                                <p:cTn id="37" presetID="29" presetClass="entr" presetSubtype="0" fill="hold" nodeType="withEffect">
                                  <p:stCondLst>
                                    <p:cond delay="0"/>
                                  </p:stCondLst>
                                  <p:childTnLst>
                                    <p:set>
                                      <p:cBhvr>
                                        <p:cTn id="38" dur="1" fill="hold">
                                          <p:stCondLst>
                                            <p:cond delay="0"/>
                                          </p:stCondLst>
                                        </p:cTn>
                                        <p:tgtEl>
                                          <p:spTgt spid="75781">
                                            <p:txEl>
                                              <p:pRg st="4" end="4"/>
                                            </p:txEl>
                                          </p:spTgt>
                                        </p:tgtEl>
                                        <p:attrNameLst>
                                          <p:attrName>style.visibility</p:attrName>
                                        </p:attrNameLst>
                                      </p:cBhvr>
                                      <p:to>
                                        <p:strVal val="visible"/>
                                      </p:to>
                                    </p:set>
                                    <p:anim calcmode="lin" valueType="num">
                                      <p:cBhvr>
                                        <p:cTn id="39" dur="1000" fill="hold"/>
                                        <p:tgtEl>
                                          <p:spTgt spid="75781">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7578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7578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1"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8" name="Picture 10"/>
          <p:cNvPicPr>
            <a:picLocks noChangeAspect="1" noChangeArrowheads="1"/>
          </p:cNvPicPr>
          <p:nvPr/>
        </p:nvPicPr>
        <p:blipFill>
          <a:blip r:embed="rId3" cstate="print"/>
          <a:srcRect/>
          <a:stretch>
            <a:fillRect/>
          </a:stretch>
        </p:blipFill>
        <p:spPr bwMode="auto">
          <a:xfrm>
            <a:off x="2819400" y="1447800"/>
            <a:ext cx="5903912" cy="3552825"/>
          </a:xfrm>
          <a:prstGeom prst="rect">
            <a:avLst/>
          </a:prstGeom>
          <a:noFill/>
          <a:ln w="9525">
            <a:noFill/>
            <a:miter lim="800000"/>
            <a:headEnd/>
            <a:tailEnd/>
          </a:ln>
        </p:spPr>
      </p:pic>
      <p:sp>
        <p:nvSpPr>
          <p:cNvPr id="76805" name="Text Box 5"/>
          <p:cNvSpPr txBox="1">
            <a:spLocks noChangeArrowheads="1"/>
          </p:cNvSpPr>
          <p:nvPr/>
        </p:nvSpPr>
        <p:spPr bwMode="auto">
          <a:xfrm>
            <a:off x="381000" y="1066800"/>
            <a:ext cx="5638800" cy="784830"/>
          </a:xfrm>
          <a:prstGeom prst="rect">
            <a:avLst/>
          </a:prstGeom>
          <a:noFill/>
          <a:ln w="9525">
            <a:noFill/>
            <a:miter lim="800000"/>
            <a:headEnd/>
            <a:tailEnd/>
          </a:ln>
        </p:spPr>
        <p:txBody>
          <a:bodyPr wrap="square">
            <a:spAutoFit/>
          </a:bodyPr>
          <a:lstStyle/>
          <a:p>
            <a:pPr eaLnBrk="0" hangingPunct="0">
              <a:spcBef>
                <a:spcPct val="50000"/>
              </a:spcBef>
            </a:pPr>
            <a:r>
              <a:rPr lang="en-US" b="1" dirty="0">
                <a:solidFill>
                  <a:schemeClr val="bg1">
                    <a:lumMod val="50000"/>
                  </a:schemeClr>
                </a:solidFill>
                <a:latin typeface="Calibri" pitchFamily="34" charset="0"/>
                <a:cs typeface="Times New Roman" pitchFamily="18" charset="0"/>
              </a:rPr>
              <a:t>A sample of one of the available directories.</a:t>
            </a:r>
          </a:p>
          <a:p>
            <a:pPr eaLnBrk="0" hangingPunct="0">
              <a:spcBef>
                <a:spcPct val="50000"/>
              </a:spcBef>
            </a:pPr>
            <a:endParaRPr lang="en-US" b="1" dirty="0">
              <a:latin typeface="Franklin Gothic Book" pitchFamily="34" charset="0"/>
              <a:cs typeface="Times New Roman" pitchFamily="18" charset="0"/>
            </a:endParaRPr>
          </a:p>
        </p:txBody>
      </p:sp>
      <p:sp>
        <p:nvSpPr>
          <p:cNvPr id="76806" name="Text Box 6"/>
          <p:cNvSpPr txBox="1">
            <a:spLocks noChangeArrowheads="1"/>
          </p:cNvSpPr>
          <p:nvPr/>
        </p:nvSpPr>
        <p:spPr bwMode="auto">
          <a:xfrm>
            <a:off x="304800" y="1828800"/>
            <a:ext cx="2520950" cy="1938338"/>
          </a:xfrm>
          <a:prstGeom prst="rect">
            <a:avLst/>
          </a:prstGeom>
          <a:noFill/>
          <a:ln w="9525">
            <a:noFill/>
            <a:miter lim="800000"/>
            <a:headEnd/>
            <a:tailEnd/>
          </a:ln>
        </p:spPr>
        <p:txBody>
          <a:bodyPr>
            <a:spAutoFit/>
          </a:bodyPr>
          <a:lstStyle/>
          <a:p>
            <a:r>
              <a:rPr lang="en-US" dirty="0">
                <a:latin typeface="Calibri" pitchFamily="34" charset="0"/>
                <a:cs typeface="Tahoma" pitchFamily="34" charset="0"/>
              </a:rPr>
              <a:t>Members can print this at home, or save on their computer for future use.</a:t>
            </a:r>
          </a:p>
        </p:txBody>
      </p:sp>
      <p:sp>
        <p:nvSpPr>
          <p:cNvPr id="76807" name="Text Box 7"/>
          <p:cNvSpPr txBox="1">
            <a:spLocks noChangeArrowheads="1"/>
          </p:cNvSpPr>
          <p:nvPr/>
        </p:nvSpPr>
        <p:spPr bwMode="auto">
          <a:xfrm>
            <a:off x="322263" y="3048000"/>
            <a:ext cx="2520950" cy="2308225"/>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cs typeface="Tahoma" pitchFamily="34" charset="0"/>
              </a:rPr>
              <a:t>A text version of the download is also available for import into Handhelds or contact software. </a:t>
            </a:r>
          </a:p>
        </p:txBody>
      </p:sp>
      <p:sp>
        <p:nvSpPr>
          <p:cNvPr id="18437" name="Rectangle 8"/>
          <p:cNvSpPr>
            <a:spLocks noChangeArrowheads="1"/>
          </p:cNvSpPr>
          <p:nvPr/>
        </p:nvSpPr>
        <p:spPr bwMode="auto">
          <a:xfrm>
            <a:off x="381000" y="38100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District Directories &amp; Reports</a:t>
            </a:r>
            <a:endParaRPr lang="en-CA" sz="5400" dirty="0">
              <a:solidFill>
                <a:srgbClr val="00B0F0"/>
              </a:solidFill>
              <a:latin typeface="Calibri" pitchFamily="34" charset="0"/>
            </a:endParaRPr>
          </a:p>
        </p:txBody>
      </p:sp>
      <p:sp>
        <p:nvSpPr>
          <p:cNvPr id="7" name="TextBox 6"/>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680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43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9" presetClass="entr" presetSubtype="0" fill="hold" nodeType="clickEffect">
                                  <p:stCondLst>
                                    <p:cond delay="0"/>
                                  </p:stCondLst>
                                  <p:childTnLst>
                                    <p:set>
                                      <p:cBhvr>
                                        <p:cTn id="18" dur="1" fill="hold">
                                          <p:stCondLst>
                                            <p:cond delay="0"/>
                                          </p:stCondLst>
                                        </p:cTn>
                                        <p:tgtEl>
                                          <p:spTgt spid="76806">
                                            <p:txEl>
                                              <p:pRg st="0" end="0"/>
                                            </p:txEl>
                                          </p:spTgt>
                                        </p:tgtEl>
                                        <p:attrNameLst>
                                          <p:attrName>style.visibility</p:attrName>
                                        </p:attrNameLst>
                                      </p:cBhvr>
                                      <p:to>
                                        <p:strVal val="visible"/>
                                      </p:to>
                                    </p:set>
                                    <p:anim calcmode="lin" valueType="num">
                                      <p:cBhvr>
                                        <p:cTn id="19" dur="1000" fill="hold"/>
                                        <p:tgtEl>
                                          <p:spTgt spid="76806">
                                            <p:txEl>
                                              <p:pRg st="0" end="0"/>
                                            </p:txEl>
                                          </p:spTgt>
                                        </p:tgtEl>
                                        <p:attrNameLst>
                                          <p:attrName>ppt_x</p:attrName>
                                        </p:attrNameLst>
                                      </p:cBhvr>
                                      <p:tavLst>
                                        <p:tav tm="0">
                                          <p:val>
                                            <p:strVal val="#ppt_x-.2"/>
                                          </p:val>
                                        </p:tav>
                                        <p:tav tm="100000">
                                          <p:val>
                                            <p:strVal val="#ppt_x"/>
                                          </p:val>
                                        </p:tav>
                                      </p:tavLst>
                                    </p:anim>
                                    <p:anim calcmode="lin" valueType="num">
                                      <p:cBhvr>
                                        <p:cTn id="20" dur="1000" fill="hold"/>
                                        <p:tgtEl>
                                          <p:spTgt spid="7680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1" dur="1000"/>
                                        <p:tgtEl>
                                          <p:spTgt spid="76806">
                                            <p:txEl>
                                              <p:pRg st="0" end="0"/>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nodeType="clickEffect">
                                  <p:stCondLst>
                                    <p:cond delay="0"/>
                                  </p:stCondLst>
                                  <p:childTnLst>
                                    <p:set>
                                      <p:cBhvr>
                                        <p:cTn id="25" dur="1" fill="hold">
                                          <p:stCondLst>
                                            <p:cond delay="0"/>
                                          </p:stCondLst>
                                        </p:cTn>
                                        <p:tgtEl>
                                          <p:spTgt spid="76807">
                                            <p:txEl>
                                              <p:pRg st="0" end="0"/>
                                            </p:txEl>
                                          </p:spTgt>
                                        </p:tgtEl>
                                        <p:attrNameLst>
                                          <p:attrName>style.visibility</p:attrName>
                                        </p:attrNameLst>
                                      </p:cBhvr>
                                      <p:to>
                                        <p:strVal val="visible"/>
                                      </p:to>
                                    </p:set>
                                    <p:anim calcmode="lin" valueType="num">
                                      <p:cBhvr>
                                        <p:cTn id="26" dur="1000" fill="hold"/>
                                        <p:tgtEl>
                                          <p:spTgt spid="76807">
                                            <p:txEl>
                                              <p:pRg st="0" end="0"/>
                                            </p:txEl>
                                          </p:spTgt>
                                        </p:tgtEl>
                                        <p:attrNameLst>
                                          <p:attrName>ppt_x</p:attrName>
                                        </p:attrNameLst>
                                      </p:cBhvr>
                                      <p:tavLst>
                                        <p:tav tm="0">
                                          <p:val>
                                            <p:strVal val="#ppt_x-.2"/>
                                          </p:val>
                                        </p:tav>
                                        <p:tav tm="100000">
                                          <p:val>
                                            <p:strVal val="#ppt_x"/>
                                          </p:val>
                                        </p:tav>
                                      </p:tavLst>
                                    </p:anim>
                                    <p:anim calcmode="lin" valueType="num">
                                      <p:cBhvr>
                                        <p:cTn id="27" dur="1000" fill="hold"/>
                                        <p:tgtEl>
                                          <p:spTgt spid="7680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8" dur="1000"/>
                                        <p:tgtEl>
                                          <p:spTgt spid="7680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p:bldP spid="1843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5" name="Text Box 5"/>
          <p:cNvSpPr txBox="1">
            <a:spLocks noChangeArrowheads="1"/>
          </p:cNvSpPr>
          <p:nvPr/>
        </p:nvSpPr>
        <p:spPr bwMode="auto">
          <a:xfrm>
            <a:off x="285750" y="1500188"/>
            <a:ext cx="3143250" cy="2308225"/>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cs typeface="Times New Roman" pitchFamily="18" charset="0"/>
              </a:rPr>
              <a:t>To easily find members of a club, you can search the district database by first or last name, email address or classification.</a:t>
            </a:r>
            <a:endParaRPr lang="en-US" dirty="0">
              <a:latin typeface="Franklin Gothic Book" pitchFamily="34" charset="0"/>
              <a:cs typeface="Times New Roman" pitchFamily="18" charset="0"/>
            </a:endParaRPr>
          </a:p>
        </p:txBody>
      </p:sp>
      <p:sp>
        <p:nvSpPr>
          <p:cNvPr id="19459" name="Rectangle 8"/>
          <p:cNvSpPr>
            <a:spLocks noChangeArrowheads="1"/>
          </p:cNvSpPr>
          <p:nvPr/>
        </p:nvSpPr>
        <p:spPr bwMode="auto">
          <a:xfrm>
            <a:off x="381000" y="38100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District Directories &amp; Reports</a:t>
            </a:r>
            <a:endParaRPr lang="en-CA" sz="5400" dirty="0">
              <a:solidFill>
                <a:srgbClr val="00B0F0"/>
              </a:solidFill>
              <a:latin typeface="Calibri" pitchFamily="34" charset="0"/>
            </a:endParaRPr>
          </a:p>
        </p:txBody>
      </p:sp>
      <p:sp>
        <p:nvSpPr>
          <p:cNvPr id="9" name="Text Box 5"/>
          <p:cNvSpPr txBox="1">
            <a:spLocks noChangeArrowheads="1"/>
          </p:cNvSpPr>
          <p:nvPr/>
        </p:nvSpPr>
        <p:spPr bwMode="auto">
          <a:xfrm>
            <a:off x="6000750" y="4429125"/>
            <a:ext cx="2928938" cy="1570038"/>
          </a:xfrm>
          <a:prstGeom prst="rect">
            <a:avLst/>
          </a:prstGeom>
          <a:noFill/>
          <a:ln w="9525">
            <a:noFill/>
            <a:miter lim="800000"/>
            <a:headEnd/>
            <a:tailEnd/>
          </a:ln>
        </p:spPr>
        <p:txBody>
          <a:bodyPr>
            <a:spAutoFit/>
          </a:bodyPr>
          <a:lstStyle/>
          <a:p>
            <a:pPr eaLnBrk="0" hangingPunct="0">
              <a:spcBef>
                <a:spcPct val="50000"/>
              </a:spcBef>
            </a:pPr>
            <a:r>
              <a:rPr lang="en-US">
                <a:latin typeface="Calibri" pitchFamily="34" charset="0"/>
                <a:cs typeface="Times New Roman" pitchFamily="18" charset="0"/>
              </a:rPr>
              <a:t>Once results are returned, they will appear in a list format.</a:t>
            </a:r>
            <a:endParaRPr lang="en-US">
              <a:latin typeface="Franklin Gothic Book" pitchFamily="34" charset="0"/>
              <a:cs typeface="Times New Roman" pitchFamily="18" charset="0"/>
            </a:endParaRPr>
          </a:p>
        </p:txBody>
      </p:sp>
      <p:sp>
        <p:nvSpPr>
          <p:cNvPr id="7" name="TextBox 6"/>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7170" name="Picture 2"/>
          <p:cNvPicPr>
            <a:picLocks noChangeAspect="1" noChangeArrowheads="1"/>
          </p:cNvPicPr>
          <p:nvPr/>
        </p:nvPicPr>
        <p:blipFill>
          <a:blip r:embed="rId3" cstate="print"/>
          <a:srcRect/>
          <a:stretch>
            <a:fillRect/>
          </a:stretch>
        </p:blipFill>
        <p:spPr bwMode="auto">
          <a:xfrm>
            <a:off x="3429000" y="1600200"/>
            <a:ext cx="4505325" cy="1344564"/>
          </a:xfrm>
          <a:prstGeom prst="rect">
            <a:avLst/>
          </a:prstGeom>
          <a:noFill/>
          <a:ln w="9525">
            <a:noFill/>
            <a:miter lim="800000"/>
            <a:headEnd/>
            <a:tailEnd/>
          </a:ln>
        </p:spPr>
      </p:pic>
      <p:pic>
        <p:nvPicPr>
          <p:cNvPr id="7171" name="Picture 3"/>
          <p:cNvPicPr>
            <a:picLocks noChangeAspect="1" noChangeArrowheads="1"/>
          </p:cNvPicPr>
          <p:nvPr/>
        </p:nvPicPr>
        <p:blipFill>
          <a:blip r:embed="rId4" cstate="print"/>
          <a:srcRect/>
          <a:stretch>
            <a:fillRect/>
          </a:stretch>
        </p:blipFill>
        <p:spPr bwMode="auto">
          <a:xfrm>
            <a:off x="152400" y="3810000"/>
            <a:ext cx="5486399" cy="182880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4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grpId="0" nodeType="clickEffect">
                                  <p:stCondLst>
                                    <p:cond delay="0"/>
                                  </p:stCondLst>
                                  <p:childTnLst>
                                    <p:set>
                                      <p:cBhvr>
                                        <p:cTn id="10" dur="1" fill="hold">
                                          <p:stCondLst>
                                            <p:cond delay="0"/>
                                          </p:stCondLst>
                                        </p:cTn>
                                        <p:tgtEl>
                                          <p:spTgt spid="76805"/>
                                        </p:tgtEl>
                                        <p:attrNameLst>
                                          <p:attrName>style.visibility</p:attrName>
                                        </p:attrNameLst>
                                      </p:cBhvr>
                                      <p:to>
                                        <p:strVal val="visible"/>
                                      </p:to>
                                    </p:set>
                                    <p:anim calcmode="lin" valueType="num">
                                      <p:cBhvr>
                                        <p:cTn id="11" dur="1000" fill="hold"/>
                                        <p:tgtEl>
                                          <p:spTgt spid="76805"/>
                                        </p:tgtEl>
                                        <p:attrNameLst>
                                          <p:attrName>ppt_x</p:attrName>
                                        </p:attrNameLst>
                                      </p:cBhvr>
                                      <p:tavLst>
                                        <p:tav tm="0">
                                          <p:val>
                                            <p:strVal val="#ppt_x-.2"/>
                                          </p:val>
                                        </p:tav>
                                        <p:tav tm="100000">
                                          <p:val>
                                            <p:strVal val="#ppt_x"/>
                                          </p:val>
                                        </p:tav>
                                      </p:tavLst>
                                    </p:anim>
                                    <p:anim calcmode="lin" valueType="num">
                                      <p:cBhvr>
                                        <p:cTn id="12" dur="1000" fill="hold"/>
                                        <p:tgtEl>
                                          <p:spTgt spid="76805"/>
                                        </p:tgtEl>
                                        <p:attrNameLst>
                                          <p:attrName>ppt_y</p:attrName>
                                        </p:attrNameLst>
                                      </p:cBhvr>
                                      <p:tavLst>
                                        <p:tav tm="0">
                                          <p:val>
                                            <p:strVal val="#ppt_y"/>
                                          </p:val>
                                        </p:tav>
                                        <p:tav tm="100000">
                                          <p:val>
                                            <p:strVal val="#ppt_y"/>
                                          </p:val>
                                        </p:tav>
                                      </p:tavLst>
                                    </p:anim>
                                    <p:animEffect transition="in" filter="wipe(right)" prLst="gradientSize: 0.1">
                                      <p:cBhvr>
                                        <p:cTn id="13" dur="1000"/>
                                        <p:tgtEl>
                                          <p:spTgt spid="7680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717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7171"/>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29" presetClass="entr" presetSubtype="0" fill="hold" grpId="0" nodeType="click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1000" fill="hold"/>
                                        <p:tgtEl>
                                          <p:spTgt spid="9"/>
                                        </p:tgtEl>
                                        <p:attrNameLst>
                                          <p:attrName>ppt_x</p:attrName>
                                        </p:attrNameLst>
                                      </p:cBhvr>
                                      <p:tavLst>
                                        <p:tav tm="0">
                                          <p:val>
                                            <p:strVal val="#ppt_x-.2"/>
                                          </p:val>
                                        </p:tav>
                                        <p:tav tm="100000">
                                          <p:val>
                                            <p:strVal val="#ppt_x"/>
                                          </p:val>
                                        </p:tav>
                                      </p:tavLst>
                                    </p:anim>
                                    <p:anim calcmode="lin" valueType="num">
                                      <p:cBhvr>
                                        <p:cTn id="27"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8"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5" grpId="0"/>
      <p:bldP spid="19459" grpId="0" animBg="1"/>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http://betaweb.clubrunner.ca/uploads/Screenshots/memberhistorychart.jpg"/>
          <p:cNvPicPr>
            <a:picLocks noChangeAspect="1" noChangeArrowheads="1"/>
          </p:cNvPicPr>
          <p:nvPr/>
        </p:nvPicPr>
        <p:blipFill>
          <a:blip r:embed="rId3" cstate="print"/>
          <a:srcRect/>
          <a:stretch>
            <a:fillRect/>
          </a:stretch>
        </p:blipFill>
        <p:spPr bwMode="auto">
          <a:xfrm rot="390794">
            <a:off x="7131216" y="4907565"/>
            <a:ext cx="1952625" cy="1171795"/>
          </a:xfrm>
          <a:prstGeom prst="rect">
            <a:avLst/>
          </a:prstGeom>
          <a:noFill/>
        </p:spPr>
      </p:pic>
      <p:sp>
        <p:nvSpPr>
          <p:cNvPr id="2" name="Title 1"/>
          <p:cNvSpPr>
            <a:spLocks noGrp="1"/>
          </p:cNvSpPr>
          <p:nvPr>
            <p:ph type="title"/>
          </p:nvPr>
        </p:nvSpPr>
        <p:spPr/>
        <p:txBody>
          <a:bodyPr/>
          <a:lstStyle/>
          <a:p>
            <a:pPr algn="l"/>
            <a:r>
              <a:rPr lang="en-US" dirty="0" smtClean="0"/>
              <a:t>District Directories &amp; Reports</a:t>
            </a:r>
            <a:endParaRPr lang="en-US" dirty="0"/>
          </a:p>
        </p:txBody>
      </p:sp>
      <p:sp>
        <p:nvSpPr>
          <p:cNvPr id="3" name="Content Placeholder 2"/>
          <p:cNvSpPr>
            <a:spLocks noGrp="1"/>
          </p:cNvSpPr>
          <p:nvPr>
            <p:ph idx="1"/>
          </p:nvPr>
        </p:nvSpPr>
        <p:spPr/>
        <p:txBody>
          <a:bodyPr/>
          <a:lstStyle/>
          <a:p>
            <a:r>
              <a:rPr lang="en-US" b="0" dirty="0" smtClean="0">
                <a:solidFill>
                  <a:schemeClr val="tx1">
                    <a:lumMod val="95000"/>
                    <a:lumOff val="5000"/>
                  </a:schemeClr>
                </a:solidFill>
              </a:rPr>
              <a:t>Visualize your district’s statistics and metrics with charts and graphs</a:t>
            </a:r>
          </a:p>
          <a:p>
            <a:r>
              <a:rPr lang="en-CA" b="0" dirty="0" smtClean="0">
                <a:solidFill>
                  <a:schemeClr val="tx1">
                    <a:lumMod val="95000"/>
                    <a:lumOff val="5000"/>
                  </a:schemeClr>
                </a:solidFill>
              </a:rPr>
              <a:t>Now district officers and executives can easily keep track of:</a:t>
            </a:r>
            <a:endParaRPr lang="en-US" b="0" dirty="0" smtClean="0">
              <a:solidFill>
                <a:schemeClr val="tx1">
                  <a:lumMod val="95000"/>
                  <a:lumOff val="5000"/>
                </a:schemeClr>
              </a:solidFill>
            </a:endParaRPr>
          </a:p>
          <a:p>
            <a:pPr lvl="1"/>
            <a:r>
              <a:rPr lang="en-CA" sz="2400" b="0" dirty="0" smtClean="0">
                <a:solidFill>
                  <a:schemeClr val="tx1">
                    <a:lumMod val="95000"/>
                    <a:lumOff val="5000"/>
                  </a:schemeClr>
                </a:solidFill>
              </a:rPr>
              <a:t>The clubs in your district with the highest growth</a:t>
            </a:r>
            <a:endParaRPr lang="en-US" sz="2400" b="0" dirty="0" smtClean="0">
              <a:solidFill>
                <a:schemeClr val="tx1">
                  <a:lumMod val="95000"/>
                  <a:lumOff val="5000"/>
                </a:schemeClr>
              </a:solidFill>
            </a:endParaRPr>
          </a:p>
          <a:p>
            <a:pPr lvl="1"/>
            <a:r>
              <a:rPr lang="en-CA" sz="2400" b="0" dirty="0" smtClean="0">
                <a:solidFill>
                  <a:schemeClr val="tx1">
                    <a:lumMod val="95000"/>
                    <a:lumOff val="5000"/>
                  </a:schemeClr>
                </a:solidFill>
              </a:rPr>
              <a:t>The gender distribution within the district</a:t>
            </a:r>
            <a:endParaRPr lang="en-US" sz="2400" b="0" dirty="0" smtClean="0">
              <a:solidFill>
                <a:schemeClr val="tx1">
                  <a:lumMod val="95000"/>
                  <a:lumOff val="5000"/>
                </a:schemeClr>
              </a:solidFill>
            </a:endParaRPr>
          </a:p>
          <a:p>
            <a:pPr lvl="1"/>
            <a:r>
              <a:rPr lang="en-CA" sz="2400" b="0" dirty="0" smtClean="0">
                <a:solidFill>
                  <a:schemeClr val="tx1">
                    <a:lumMod val="95000"/>
                    <a:lumOff val="5000"/>
                  </a:schemeClr>
                </a:solidFill>
              </a:rPr>
              <a:t>Overall membership and numbers for the entire district</a:t>
            </a:r>
            <a:endParaRPr lang="en-US" sz="2400" b="0" dirty="0" smtClean="0">
              <a:solidFill>
                <a:schemeClr val="tx1">
                  <a:lumMod val="95000"/>
                  <a:lumOff val="5000"/>
                </a:schemeClr>
              </a:solidFill>
            </a:endParaRPr>
          </a:p>
          <a:p>
            <a:pPr lvl="1"/>
            <a:r>
              <a:rPr lang="en-CA" sz="2400" b="0" dirty="0" smtClean="0">
                <a:solidFill>
                  <a:schemeClr val="tx1">
                    <a:lumMod val="95000"/>
                    <a:lumOff val="5000"/>
                  </a:schemeClr>
                </a:solidFill>
              </a:rPr>
              <a:t>Clubs with the best and worst attendance</a:t>
            </a:r>
            <a:endParaRPr lang="en-US" sz="2400" b="0" dirty="0" smtClean="0">
              <a:solidFill>
                <a:schemeClr val="tx1">
                  <a:lumMod val="95000"/>
                  <a:lumOff val="5000"/>
                </a:schemeClr>
              </a:solidFill>
            </a:endParaRPr>
          </a:p>
          <a:p>
            <a:pPr lvl="1"/>
            <a:r>
              <a:rPr lang="en-CA" sz="2400" b="0" dirty="0" smtClean="0">
                <a:solidFill>
                  <a:schemeClr val="tx1">
                    <a:lumMod val="95000"/>
                    <a:lumOff val="5000"/>
                  </a:schemeClr>
                </a:solidFill>
              </a:rPr>
              <a:t>Membership history</a:t>
            </a:r>
            <a:endParaRPr lang="en-US" sz="2400" b="0" dirty="0" smtClean="0">
              <a:solidFill>
                <a:schemeClr val="tx1">
                  <a:lumMod val="95000"/>
                  <a:lumOff val="5000"/>
                </a:schemeClr>
              </a:solidFill>
            </a:endParaRPr>
          </a:p>
          <a:p>
            <a:endParaRPr lang="en-US" b="0"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4" end="4"/>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9" presetClass="entr" presetSubtype="0" fill="hold" nodeType="clickEffect">
                                  <p:stCondLst>
                                    <p:cond delay="0"/>
                                  </p:stCondLst>
                                  <p:childTnLst>
                                    <p:set>
                                      <p:cBhvr>
                                        <p:cTn id="45" dur="1" fill="hold">
                                          <p:stCondLst>
                                            <p:cond delay="0"/>
                                          </p:stCondLst>
                                        </p:cTn>
                                        <p:tgtEl>
                                          <p:spTgt spid="21506"/>
                                        </p:tgtEl>
                                        <p:attrNameLst>
                                          <p:attrName>style.visibility</p:attrName>
                                        </p:attrNameLst>
                                      </p:cBhvr>
                                      <p:to>
                                        <p:strVal val="visible"/>
                                      </p:to>
                                    </p:set>
                                    <p:animEffect transition="in" filter="dissolve">
                                      <p:cBhvr>
                                        <p:cTn id="46" dur="500"/>
                                        <p:tgtEl>
                                          <p:spTgt spid="21506"/>
                                        </p:tgtEl>
                                      </p:cBhvr>
                                    </p:animEffect>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nodeType="clickEffect">
                                  <p:stCondLst>
                                    <p:cond delay="0"/>
                                  </p:stCondLst>
                                  <p:childTnLst>
                                    <p:set>
                                      <p:cBhvr>
                                        <p:cTn id="50" dur="1" fill="hold">
                                          <p:stCondLst>
                                            <p:cond delay="0"/>
                                          </p:stCondLst>
                                        </p:cTn>
                                        <p:tgtEl>
                                          <p:spTgt spid="3">
                                            <p:txEl>
                                              <p:pRg st="5" end="5"/>
                                            </p:txEl>
                                          </p:spTgt>
                                        </p:tgtEl>
                                        <p:attrNameLst>
                                          <p:attrName>style.visibility</p:attrName>
                                        </p:attrNameLst>
                                      </p:cBhvr>
                                      <p:to>
                                        <p:strVal val="visible"/>
                                      </p:to>
                                    </p:set>
                                    <p:anim calcmode="lin" valueType="num">
                                      <p:cBhvr>
                                        <p:cTn id="51"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52"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3" dur="1000"/>
                                        <p:tgtEl>
                                          <p:spTgt spid="3">
                                            <p:txEl>
                                              <p:pRg st="5" end="5"/>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9" presetClass="entr" presetSubtype="0" fill="hold" nodeType="clickEffect">
                                  <p:stCondLst>
                                    <p:cond delay="0"/>
                                  </p:stCondLst>
                                  <p:childTnLst>
                                    <p:set>
                                      <p:cBhvr>
                                        <p:cTn id="57" dur="1" fill="hold">
                                          <p:stCondLst>
                                            <p:cond delay="0"/>
                                          </p:stCondLst>
                                        </p:cTn>
                                        <p:tgtEl>
                                          <p:spTgt spid="3">
                                            <p:txEl>
                                              <p:pRg st="6" end="6"/>
                                            </p:txEl>
                                          </p:spTgt>
                                        </p:tgtEl>
                                        <p:attrNameLst>
                                          <p:attrName>style.visibility</p:attrName>
                                        </p:attrNameLst>
                                      </p:cBhvr>
                                      <p:to>
                                        <p:strVal val="visible"/>
                                      </p:to>
                                    </p:set>
                                    <p:anim calcmode="lin" valueType="num">
                                      <p:cBhvr>
                                        <p:cTn id="58"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9"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6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3" name="Rectangle 3"/>
          <p:cNvSpPr>
            <a:spLocks noGrp="1" noChangeArrowheads="1"/>
          </p:cNvSpPr>
          <p:nvPr>
            <p:ph type="body" idx="1"/>
          </p:nvPr>
        </p:nvSpPr>
        <p:spPr bwMode="auto">
          <a:xfrm>
            <a:off x="685800" y="1143000"/>
            <a:ext cx="7543800" cy="4865688"/>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endParaRPr lang="en-US" dirty="0" smtClean="0">
              <a:latin typeface="Calibri" pitchFamily="34" charset="0"/>
            </a:endParaRPr>
          </a:p>
          <a:p>
            <a:pPr eaLnBrk="1" hangingPunct="1">
              <a:lnSpc>
                <a:spcPct val="90000"/>
              </a:lnSpc>
            </a:pPr>
            <a:r>
              <a:rPr lang="en-US" sz="2400" b="0" dirty="0" smtClean="0">
                <a:solidFill>
                  <a:schemeClr val="tx1">
                    <a:lumMod val="95000"/>
                    <a:lumOff val="5000"/>
                  </a:schemeClr>
                </a:solidFill>
                <a:latin typeface="Calibri" pitchFamily="34" charset="0"/>
              </a:rPr>
              <a:t>All information updated by Club Executives, regular members, and District executives is kept in one central location</a:t>
            </a:r>
          </a:p>
          <a:p>
            <a:pPr eaLnBrk="1" hangingPunct="1">
              <a:lnSpc>
                <a:spcPct val="90000"/>
              </a:lnSpc>
            </a:pPr>
            <a:r>
              <a:rPr lang="en-US" sz="2400" b="0" dirty="0" smtClean="0">
                <a:solidFill>
                  <a:schemeClr val="tx1">
                    <a:lumMod val="95000"/>
                    <a:lumOff val="5000"/>
                  </a:schemeClr>
                </a:solidFill>
                <a:latin typeface="Calibri" pitchFamily="34" charset="0"/>
              </a:rPr>
              <a:t>Club Directory, Where Clubs Meet, and the Organization Chart automatically reflect any changes</a:t>
            </a:r>
          </a:p>
          <a:p>
            <a:pPr eaLnBrk="1" hangingPunct="1">
              <a:lnSpc>
                <a:spcPct val="90000"/>
              </a:lnSpc>
            </a:pPr>
            <a:r>
              <a:rPr lang="en-US" sz="2400" b="0" dirty="0" smtClean="0">
                <a:solidFill>
                  <a:schemeClr val="tx1">
                    <a:lumMod val="95000"/>
                    <a:lumOff val="5000"/>
                  </a:schemeClr>
                </a:solidFill>
                <a:latin typeface="Calibri" pitchFamily="34" charset="0"/>
              </a:rPr>
              <a:t>Multiple website editors make site more alive and kept up-to-date.  Removing the need for technical skill allows for more people to get involved</a:t>
            </a:r>
          </a:p>
          <a:p>
            <a:pPr eaLnBrk="1" hangingPunct="1">
              <a:lnSpc>
                <a:spcPct val="90000"/>
              </a:lnSpc>
            </a:pPr>
            <a:r>
              <a:rPr lang="en-US" sz="2400" b="0" dirty="0" smtClean="0">
                <a:solidFill>
                  <a:schemeClr val="tx1">
                    <a:lumMod val="95000"/>
                    <a:lumOff val="5000"/>
                  </a:schemeClr>
                </a:solidFill>
                <a:latin typeface="Calibri" pitchFamily="34" charset="0"/>
              </a:rPr>
              <a:t>Integration with Rotary International’s database to easily report member changes without duplications or errors.</a:t>
            </a:r>
          </a:p>
        </p:txBody>
      </p:sp>
      <p:sp>
        <p:nvSpPr>
          <p:cNvPr id="20483" name="Rectangle 4"/>
          <p:cNvSpPr>
            <a:spLocks noChangeArrowheads="1"/>
          </p:cNvSpPr>
          <p:nvPr/>
        </p:nvSpPr>
        <p:spPr bwMode="auto">
          <a:xfrm>
            <a:off x="381000" y="3810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Unique Benefits</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6563">
                                            <p:txEl>
                                              <p:pRg st="1" end="1"/>
                                            </p:txEl>
                                          </p:spTgt>
                                        </p:tgtEl>
                                        <p:attrNameLst>
                                          <p:attrName>style.visibility</p:attrName>
                                        </p:attrNameLst>
                                      </p:cBhvr>
                                      <p:to>
                                        <p:strVal val="visible"/>
                                      </p:to>
                                    </p:set>
                                    <p:anim calcmode="lin" valueType="num">
                                      <p:cBhvr>
                                        <p:cTn id="11" dur="1000" fill="hold"/>
                                        <p:tgtEl>
                                          <p:spTgt spid="66563">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6656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6563">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6563">
                                            <p:txEl>
                                              <p:pRg st="2" end="2"/>
                                            </p:txEl>
                                          </p:spTgt>
                                        </p:tgtEl>
                                        <p:attrNameLst>
                                          <p:attrName>style.visibility</p:attrName>
                                        </p:attrNameLst>
                                      </p:cBhvr>
                                      <p:to>
                                        <p:strVal val="visible"/>
                                      </p:to>
                                    </p:set>
                                    <p:anim calcmode="lin" valueType="num">
                                      <p:cBhvr>
                                        <p:cTn id="18" dur="1000" fill="hold"/>
                                        <p:tgtEl>
                                          <p:spTgt spid="66563">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6656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656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66563">
                                            <p:txEl>
                                              <p:pRg st="3" end="3"/>
                                            </p:txEl>
                                          </p:spTgt>
                                        </p:tgtEl>
                                        <p:attrNameLst>
                                          <p:attrName>style.visibility</p:attrName>
                                        </p:attrNameLst>
                                      </p:cBhvr>
                                      <p:to>
                                        <p:strVal val="visible"/>
                                      </p:to>
                                    </p:set>
                                    <p:anim calcmode="lin" valueType="num">
                                      <p:cBhvr>
                                        <p:cTn id="25" dur="1000" fill="hold"/>
                                        <p:tgtEl>
                                          <p:spTgt spid="66563">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6656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656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66563">
                                            <p:txEl>
                                              <p:pRg st="4" end="4"/>
                                            </p:txEl>
                                          </p:spTgt>
                                        </p:tgtEl>
                                        <p:attrNameLst>
                                          <p:attrName>style.visibility</p:attrName>
                                        </p:attrNameLst>
                                      </p:cBhvr>
                                      <p:to>
                                        <p:strVal val="visible"/>
                                      </p:to>
                                    </p:set>
                                    <p:anim calcmode="lin" valueType="num">
                                      <p:cBhvr>
                                        <p:cTn id="32" dur="1000" fill="hold"/>
                                        <p:tgtEl>
                                          <p:spTgt spid="66563">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6656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656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Rectangle 3"/>
          <p:cNvSpPr>
            <a:spLocks noGrp="1" noChangeArrowheads="1"/>
          </p:cNvSpPr>
          <p:nvPr>
            <p:ph type="body" idx="1"/>
          </p:nvPr>
        </p:nvSpPr>
        <p:spPr bwMode="auto">
          <a:xfrm>
            <a:off x="3352800" y="1524000"/>
            <a:ext cx="5486400" cy="4505325"/>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r>
              <a:rPr lang="en-US" sz="1800" b="0" dirty="0" smtClean="0">
                <a:solidFill>
                  <a:schemeClr val="tx1">
                    <a:lumMod val="95000"/>
                    <a:lumOff val="5000"/>
                  </a:schemeClr>
                </a:solidFill>
                <a:latin typeface="Calibri" pitchFamily="34" charset="0"/>
              </a:rPr>
              <a:t>Streamline communication across a group</a:t>
            </a:r>
          </a:p>
          <a:p>
            <a:pPr eaLnBrk="1" hangingPunct="1"/>
            <a:r>
              <a:rPr lang="en-US" sz="1800" b="0" dirty="0" smtClean="0">
                <a:solidFill>
                  <a:schemeClr val="tx1">
                    <a:lumMod val="95000"/>
                    <a:lumOff val="5000"/>
                  </a:schemeClr>
                </a:solidFill>
                <a:latin typeface="Calibri" pitchFamily="34" charset="0"/>
              </a:rPr>
              <a:t>When executives change, the system will </a:t>
            </a:r>
            <a:r>
              <a:rPr lang="en-US" sz="1800" dirty="0" smtClean="0">
                <a:solidFill>
                  <a:schemeClr val="tx1">
                    <a:lumMod val="95000"/>
                    <a:lumOff val="5000"/>
                  </a:schemeClr>
                </a:solidFill>
                <a:latin typeface="Calibri" pitchFamily="34" charset="0"/>
              </a:rPr>
              <a:t>automatically </a:t>
            </a:r>
            <a:r>
              <a:rPr lang="en-US" sz="1800" b="0" dirty="0" smtClean="0">
                <a:solidFill>
                  <a:schemeClr val="tx1">
                    <a:lumMod val="95000"/>
                    <a:lumOff val="5000"/>
                  </a:schemeClr>
                </a:solidFill>
                <a:latin typeface="Calibri" pitchFamily="34" charset="0"/>
              </a:rPr>
              <a:t>redirect communication to the new person</a:t>
            </a:r>
          </a:p>
          <a:p>
            <a:pPr eaLnBrk="1" hangingPunct="1"/>
            <a:r>
              <a:rPr lang="en-US" sz="1800" dirty="0" smtClean="0">
                <a:solidFill>
                  <a:schemeClr val="tx1">
                    <a:lumMod val="95000"/>
                    <a:lumOff val="5000"/>
                  </a:schemeClr>
                </a:solidFill>
                <a:latin typeface="Calibri" pitchFamily="34" charset="0"/>
              </a:rPr>
              <a:t>Two-level circulation </a:t>
            </a:r>
            <a:r>
              <a:rPr lang="en-US" sz="1800" b="0" dirty="0" smtClean="0">
                <a:solidFill>
                  <a:schemeClr val="tx1">
                    <a:lumMod val="95000"/>
                    <a:lumOff val="5000"/>
                  </a:schemeClr>
                </a:solidFill>
                <a:latin typeface="Calibri" pitchFamily="34" charset="0"/>
              </a:rPr>
              <a:t>allows you to integrate the flow of information among clubs, districts, and zones </a:t>
            </a:r>
          </a:p>
          <a:p>
            <a:pPr eaLnBrk="1" hangingPunct="1"/>
            <a:r>
              <a:rPr lang="en-US" sz="1800" b="0" dirty="0" err="1" smtClean="0">
                <a:solidFill>
                  <a:schemeClr val="tx1">
                    <a:lumMod val="95000"/>
                    <a:lumOff val="5000"/>
                  </a:schemeClr>
                </a:solidFill>
                <a:latin typeface="Calibri" pitchFamily="34" charset="0"/>
              </a:rPr>
              <a:t>ClubRunner</a:t>
            </a:r>
            <a:r>
              <a:rPr lang="en-US" sz="1800" b="0" dirty="0" smtClean="0">
                <a:solidFill>
                  <a:schemeClr val="tx1">
                    <a:lumMod val="95000"/>
                    <a:lumOff val="5000"/>
                  </a:schemeClr>
                </a:solidFill>
                <a:latin typeface="Calibri" pitchFamily="34" charset="0"/>
              </a:rPr>
              <a:t> maintains a </a:t>
            </a:r>
            <a:r>
              <a:rPr lang="en-US" sz="1800" dirty="0" smtClean="0">
                <a:solidFill>
                  <a:schemeClr val="tx1">
                    <a:lumMod val="95000"/>
                    <a:lumOff val="5000"/>
                  </a:schemeClr>
                </a:solidFill>
                <a:latin typeface="Calibri" pitchFamily="34" charset="0"/>
              </a:rPr>
              <a:t>centralized</a:t>
            </a:r>
            <a:r>
              <a:rPr lang="en-US" sz="1800" b="0" dirty="0" smtClean="0">
                <a:solidFill>
                  <a:schemeClr val="tx1">
                    <a:lumMod val="95000"/>
                    <a:lumOff val="5000"/>
                  </a:schemeClr>
                </a:solidFill>
                <a:latin typeface="Calibri" pitchFamily="34" charset="0"/>
              </a:rPr>
              <a:t>, </a:t>
            </a:r>
            <a:r>
              <a:rPr lang="en-US" sz="1800" dirty="0" smtClean="0">
                <a:solidFill>
                  <a:schemeClr val="tx1">
                    <a:lumMod val="95000"/>
                    <a:lumOff val="5000"/>
                  </a:schemeClr>
                </a:solidFill>
                <a:latin typeface="Calibri" pitchFamily="34" charset="0"/>
              </a:rPr>
              <a:t>up-to-date</a:t>
            </a:r>
            <a:r>
              <a:rPr lang="en-US" sz="1800" b="0" dirty="0" smtClean="0">
                <a:solidFill>
                  <a:schemeClr val="tx1">
                    <a:lumMod val="95000"/>
                    <a:lumOff val="5000"/>
                  </a:schemeClr>
                </a:solidFill>
                <a:latin typeface="Calibri" pitchFamily="34" charset="0"/>
              </a:rPr>
              <a:t> list of all groups and e-mail addresses</a:t>
            </a:r>
          </a:p>
          <a:p>
            <a:pPr lvl="1"/>
            <a:r>
              <a:rPr lang="en-US" sz="1600" b="0" dirty="0" smtClean="0">
                <a:solidFill>
                  <a:schemeClr val="tx1">
                    <a:lumMod val="95000"/>
                    <a:lumOff val="5000"/>
                  </a:schemeClr>
                </a:solidFill>
                <a:latin typeface="Calibri" pitchFamily="34" charset="0"/>
              </a:rPr>
              <a:t>All members are </a:t>
            </a:r>
            <a:r>
              <a:rPr lang="en-US" sz="1600" b="1" dirty="0" smtClean="0">
                <a:solidFill>
                  <a:schemeClr val="tx1">
                    <a:lumMod val="95000"/>
                    <a:lumOff val="5000"/>
                  </a:schemeClr>
                </a:solidFill>
                <a:latin typeface="Calibri" pitchFamily="34" charset="0"/>
              </a:rPr>
              <a:t>categorized once</a:t>
            </a:r>
            <a:r>
              <a:rPr lang="en-US" sz="1600" dirty="0" smtClean="0">
                <a:solidFill>
                  <a:schemeClr val="tx1">
                    <a:lumMod val="95000"/>
                    <a:lumOff val="5000"/>
                  </a:schemeClr>
                </a:solidFill>
                <a:latin typeface="Calibri" pitchFamily="34" charset="0"/>
              </a:rPr>
              <a:t>, making targeted mailing easier</a:t>
            </a:r>
          </a:p>
          <a:p>
            <a:r>
              <a:rPr lang="en-US" sz="1800" b="0" dirty="0" smtClean="0">
                <a:solidFill>
                  <a:schemeClr val="tx1">
                    <a:lumMod val="95000"/>
                    <a:lumOff val="5000"/>
                  </a:schemeClr>
                </a:solidFill>
                <a:latin typeface="Calibri" pitchFamily="34" charset="0"/>
              </a:rPr>
              <a:t>Message Center is great for managing </a:t>
            </a:r>
            <a:r>
              <a:rPr lang="en-US" sz="1800" dirty="0" smtClean="0">
                <a:solidFill>
                  <a:schemeClr val="tx1">
                    <a:lumMod val="95000"/>
                    <a:lumOff val="5000"/>
                  </a:schemeClr>
                </a:solidFill>
                <a:latin typeface="Calibri" pitchFamily="34" charset="0"/>
              </a:rPr>
              <a:t>committee meetings</a:t>
            </a:r>
            <a:r>
              <a:rPr lang="en-US" sz="1800" b="0" dirty="0" smtClean="0">
                <a:solidFill>
                  <a:schemeClr val="tx1">
                    <a:lumMod val="95000"/>
                    <a:lumOff val="5000"/>
                  </a:schemeClr>
                </a:solidFill>
                <a:latin typeface="Calibri" pitchFamily="34" charset="0"/>
              </a:rPr>
              <a:t>, sending </a:t>
            </a:r>
            <a:r>
              <a:rPr lang="en-US" sz="1800" dirty="0" smtClean="0">
                <a:solidFill>
                  <a:schemeClr val="tx1">
                    <a:lumMod val="95000"/>
                    <a:lumOff val="5000"/>
                  </a:schemeClr>
                </a:solidFill>
                <a:latin typeface="Calibri" pitchFamily="34" charset="0"/>
              </a:rPr>
              <a:t>invitations</a:t>
            </a:r>
            <a:r>
              <a:rPr lang="en-US" sz="1800" b="0" dirty="0" smtClean="0">
                <a:solidFill>
                  <a:schemeClr val="tx1">
                    <a:lumMod val="95000"/>
                    <a:lumOff val="5000"/>
                  </a:schemeClr>
                </a:solidFill>
                <a:latin typeface="Calibri" pitchFamily="34" charset="0"/>
              </a:rPr>
              <a:t> or agendas for meetings, and circulating the latest news </a:t>
            </a:r>
          </a:p>
        </p:txBody>
      </p:sp>
      <p:sp>
        <p:nvSpPr>
          <p:cNvPr id="21507" name="Rectangle 5"/>
          <p:cNvSpPr>
            <a:spLocks noChangeArrowheads="1"/>
          </p:cNvSpPr>
          <p:nvPr/>
        </p:nvSpPr>
        <p:spPr bwMode="auto">
          <a:xfrm>
            <a:off x="381000" y="45720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E-mail Message Center &amp; Groups</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68609" name="Picture 1" descr="2010-ClubEmailMsgCentre"/>
          <p:cNvPicPr>
            <a:picLocks noChangeAspect="1" noChangeArrowheads="1"/>
          </p:cNvPicPr>
          <p:nvPr/>
        </p:nvPicPr>
        <p:blipFill>
          <a:blip r:embed="rId3" cstate="print"/>
          <a:srcRect/>
          <a:stretch>
            <a:fillRect/>
          </a:stretch>
        </p:blipFill>
        <p:spPr bwMode="auto">
          <a:xfrm>
            <a:off x="381000" y="1905000"/>
            <a:ext cx="3029471" cy="266700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5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860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27651">
                                            <p:txEl>
                                              <p:pRg st="0" end="0"/>
                                            </p:txEl>
                                          </p:spTgt>
                                        </p:tgtEl>
                                        <p:attrNameLst>
                                          <p:attrName>style.visibility</p:attrName>
                                        </p:attrNameLst>
                                      </p:cBhvr>
                                      <p:to>
                                        <p:strVal val="visible"/>
                                      </p:to>
                                    </p:set>
                                    <p:anim calcmode="lin" valueType="num">
                                      <p:cBhvr>
                                        <p:cTn id="15" dur="1000" fill="hold"/>
                                        <p:tgtEl>
                                          <p:spTgt spid="27651">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2765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27651">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27651">
                                            <p:txEl>
                                              <p:pRg st="1" end="1"/>
                                            </p:txEl>
                                          </p:spTgt>
                                        </p:tgtEl>
                                        <p:attrNameLst>
                                          <p:attrName>style.visibility</p:attrName>
                                        </p:attrNameLst>
                                      </p:cBhvr>
                                      <p:to>
                                        <p:strVal val="visible"/>
                                      </p:to>
                                    </p:set>
                                    <p:anim calcmode="lin" valueType="num">
                                      <p:cBhvr>
                                        <p:cTn id="22" dur="1000" fill="hold"/>
                                        <p:tgtEl>
                                          <p:spTgt spid="27651">
                                            <p:txEl>
                                              <p:pRg st="1" end="1"/>
                                            </p:txEl>
                                          </p:spTgt>
                                        </p:tgtEl>
                                        <p:attrNameLst>
                                          <p:attrName>ppt_x</p:attrName>
                                        </p:attrNameLst>
                                      </p:cBhvr>
                                      <p:tavLst>
                                        <p:tav tm="0">
                                          <p:val>
                                            <p:strVal val="#ppt_x-.2"/>
                                          </p:val>
                                        </p:tav>
                                        <p:tav tm="100000">
                                          <p:val>
                                            <p:strVal val="#ppt_x"/>
                                          </p:val>
                                        </p:tav>
                                      </p:tavLst>
                                    </p:anim>
                                    <p:anim calcmode="lin" valueType="num">
                                      <p:cBhvr>
                                        <p:cTn id="23" dur="1000" fill="hold"/>
                                        <p:tgtEl>
                                          <p:spTgt spid="2765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765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27651">
                                            <p:txEl>
                                              <p:pRg st="2" end="2"/>
                                            </p:txEl>
                                          </p:spTgt>
                                        </p:tgtEl>
                                        <p:attrNameLst>
                                          <p:attrName>style.visibility</p:attrName>
                                        </p:attrNameLst>
                                      </p:cBhvr>
                                      <p:to>
                                        <p:strVal val="visible"/>
                                      </p:to>
                                    </p:set>
                                    <p:anim calcmode="lin" valueType="num">
                                      <p:cBhvr>
                                        <p:cTn id="29" dur="1000" fill="hold"/>
                                        <p:tgtEl>
                                          <p:spTgt spid="27651">
                                            <p:txEl>
                                              <p:pRg st="2" end="2"/>
                                            </p:txEl>
                                          </p:spTgt>
                                        </p:tgtEl>
                                        <p:attrNameLst>
                                          <p:attrName>ppt_x</p:attrName>
                                        </p:attrNameLst>
                                      </p:cBhvr>
                                      <p:tavLst>
                                        <p:tav tm="0">
                                          <p:val>
                                            <p:strVal val="#ppt_x-.2"/>
                                          </p:val>
                                        </p:tav>
                                        <p:tav tm="100000">
                                          <p:val>
                                            <p:strVal val="#ppt_x"/>
                                          </p:val>
                                        </p:tav>
                                      </p:tavLst>
                                    </p:anim>
                                    <p:anim calcmode="lin" valueType="num">
                                      <p:cBhvr>
                                        <p:cTn id="30" dur="1000" fill="hold"/>
                                        <p:tgtEl>
                                          <p:spTgt spid="2765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7651">
                                            <p:txEl>
                                              <p:pRg st="2" end="2"/>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27651">
                                            <p:txEl>
                                              <p:pRg st="3" end="3"/>
                                            </p:txEl>
                                          </p:spTgt>
                                        </p:tgtEl>
                                        <p:attrNameLst>
                                          <p:attrName>style.visibility</p:attrName>
                                        </p:attrNameLst>
                                      </p:cBhvr>
                                      <p:to>
                                        <p:strVal val="visible"/>
                                      </p:to>
                                    </p:set>
                                    <p:anim calcmode="lin" valueType="num">
                                      <p:cBhvr>
                                        <p:cTn id="36" dur="1000" fill="hold"/>
                                        <p:tgtEl>
                                          <p:spTgt spid="27651">
                                            <p:txEl>
                                              <p:pRg st="3" end="3"/>
                                            </p:txEl>
                                          </p:spTgt>
                                        </p:tgtEl>
                                        <p:attrNameLst>
                                          <p:attrName>ppt_x</p:attrName>
                                        </p:attrNameLst>
                                      </p:cBhvr>
                                      <p:tavLst>
                                        <p:tav tm="0">
                                          <p:val>
                                            <p:strVal val="#ppt_x-.2"/>
                                          </p:val>
                                        </p:tav>
                                        <p:tav tm="100000">
                                          <p:val>
                                            <p:strVal val="#ppt_x"/>
                                          </p:val>
                                        </p:tav>
                                      </p:tavLst>
                                    </p:anim>
                                    <p:anim calcmode="lin" valueType="num">
                                      <p:cBhvr>
                                        <p:cTn id="37" dur="1000" fill="hold"/>
                                        <p:tgtEl>
                                          <p:spTgt spid="2765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27651">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27651">
                                            <p:txEl>
                                              <p:pRg st="4" end="4"/>
                                            </p:txEl>
                                          </p:spTgt>
                                        </p:tgtEl>
                                        <p:attrNameLst>
                                          <p:attrName>style.visibility</p:attrName>
                                        </p:attrNameLst>
                                      </p:cBhvr>
                                      <p:to>
                                        <p:strVal val="visible"/>
                                      </p:to>
                                    </p:set>
                                    <p:anim calcmode="lin" valueType="num">
                                      <p:cBhvr>
                                        <p:cTn id="43" dur="1000" fill="hold"/>
                                        <p:tgtEl>
                                          <p:spTgt spid="27651">
                                            <p:txEl>
                                              <p:pRg st="4" end="4"/>
                                            </p:txEl>
                                          </p:spTgt>
                                        </p:tgtEl>
                                        <p:attrNameLst>
                                          <p:attrName>ppt_x</p:attrName>
                                        </p:attrNameLst>
                                      </p:cBhvr>
                                      <p:tavLst>
                                        <p:tav tm="0">
                                          <p:val>
                                            <p:strVal val="#ppt_x-.2"/>
                                          </p:val>
                                        </p:tav>
                                        <p:tav tm="100000">
                                          <p:val>
                                            <p:strVal val="#ppt_x"/>
                                          </p:val>
                                        </p:tav>
                                      </p:tavLst>
                                    </p:anim>
                                    <p:anim calcmode="lin" valueType="num">
                                      <p:cBhvr>
                                        <p:cTn id="44" dur="1000" fill="hold"/>
                                        <p:tgtEl>
                                          <p:spTgt spid="2765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7651">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27651">
                                            <p:txEl>
                                              <p:pRg st="5" end="5"/>
                                            </p:txEl>
                                          </p:spTgt>
                                        </p:tgtEl>
                                        <p:attrNameLst>
                                          <p:attrName>style.visibility</p:attrName>
                                        </p:attrNameLst>
                                      </p:cBhvr>
                                      <p:to>
                                        <p:strVal val="visible"/>
                                      </p:to>
                                    </p:set>
                                    <p:anim calcmode="lin" valueType="num">
                                      <p:cBhvr>
                                        <p:cTn id="50" dur="1000" fill="hold"/>
                                        <p:tgtEl>
                                          <p:spTgt spid="27651">
                                            <p:txEl>
                                              <p:pRg st="5" end="5"/>
                                            </p:txEl>
                                          </p:spTgt>
                                        </p:tgtEl>
                                        <p:attrNameLst>
                                          <p:attrName>ppt_x</p:attrName>
                                        </p:attrNameLst>
                                      </p:cBhvr>
                                      <p:tavLst>
                                        <p:tav tm="0">
                                          <p:val>
                                            <p:strVal val="#ppt_x-.2"/>
                                          </p:val>
                                        </p:tav>
                                        <p:tav tm="100000">
                                          <p:val>
                                            <p:strVal val="#ppt_x"/>
                                          </p:val>
                                        </p:tav>
                                      </p:tavLst>
                                    </p:anim>
                                    <p:anim calcmode="lin" valueType="num">
                                      <p:cBhvr>
                                        <p:cTn id="51" dur="1000" fill="hold"/>
                                        <p:tgtEl>
                                          <p:spTgt spid="27651">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2765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1447800" y="3048000"/>
            <a:ext cx="5410200" cy="457200"/>
          </a:xfrm>
          <a:prstGeom prst="rect">
            <a:avLst/>
          </a:prstGeom>
          <a:noFill/>
          <a:ln w="9525">
            <a:noFill/>
            <a:miter lim="800000"/>
            <a:headEnd/>
            <a:tailEnd/>
          </a:ln>
        </p:spPr>
        <p:txBody>
          <a:bodyPr>
            <a:spAutoFit/>
          </a:bodyPr>
          <a:lstStyle/>
          <a:p>
            <a:pPr>
              <a:spcBef>
                <a:spcPct val="50000"/>
              </a:spcBef>
            </a:pPr>
            <a:endParaRPr lang="en-US"/>
          </a:p>
        </p:txBody>
      </p:sp>
      <p:sp>
        <p:nvSpPr>
          <p:cNvPr id="31751" name="Line 7"/>
          <p:cNvSpPr>
            <a:spLocks noChangeShapeType="1"/>
          </p:cNvSpPr>
          <p:nvPr/>
        </p:nvSpPr>
        <p:spPr bwMode="auto">
          <a:xfrm flipH="1" flipV="1">
            <a:off x="4572000" y="4221163"/>
            <a:ext cx="2160588" cy="71437"/>
          </a:xfrm>
          <a:prstGeom prst="line">
            <a:avLst/>
          </a:prstGeom>
          <a:noFill/>
          <a:ln w="25400">
            <a:solidFill>
              <a:srgbClr val="FF9900"/>
            </a:solidFill>
            <a:round/>
            <a:headEnd/>
            <a:tailEnd type="triangle" w="med" len="med"/>
          </a:ln>
        </p:spPr>
        <p:txBody>
          <a:bodyPr/>
          <a:lstStyle/>
          <a:p>
            <a:endParaRPr lang="en-US"/>
          </a:p>
        </p:txBody>
      </p:sp>
      <p:sp>
        <p:nvSpPr>
          <p:cNvPr id="31752" name="Text Box 8"/>
          <p:cNvSpPr txBox="1">
            <a:spLocks noChangeArrowheads="1"/>
          </p:cNvSpPr>
          <p:nvPr/>
        </p:nvSpPr>
        <p:spPr bwMode="auto">
          <a:xfrm>
            <a:off x="304800" y="1371600"/>
            <a:ext cx="8143875" cy="830263"/>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Sending out a broadcast email on </a:t>
            </a:r>
            <a:r>
              <a:rPr lang="en-US" dirty="0" err="1">
                <a:latin typeface="Calibri" pitchFamily="34" charset="0"/>
              </a:rPr>
              <a:t>ClubRunner</a:t>
            </a:r>
            <a:r>
              <a:rPr lang="en-US" dirty="0">
                <a:latin typeface="Calibri" pitchFamily="34" charset="0"/>
              </a:rPr>
              <a:t> is easy, without ever having to keep track of a single email in your address book.</a:t>
            </a:r>
            <a:endParaRPr lang="en-CA" dirty="0">
              <a:latin typeface="Calibri" pitchFamily="34" charset="0"/>
            </a:endParaRPr>
          </a:p>
        </p:txBody>
      </p:sp>
      <p:sp>
        <p:nvSpPr>
          <p:cNvPr id="22533" name="Rectangle 9"/>
          <p:cNvSpPr>
            <a:spLocks noChangeArrowheads="1"/>
          </p:cNvSpPr>
          <p:nvPr/>
        </p:nvSpPr>
        <p:spPr bwMode="auto">
          <a:xfrm>
            <a:off x="381000" y="45720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E-mail Message Center &amp; Groups</a:t>
            </a:r>
            <a:endParaRPr lang="en-CA" sz="5400" dirty="0">
              <a:solidFill>
                <a:srgbClr val="00B0F0"/>
              </a:solidFill>
              <a:latin typeface="Calibri" pitchFamily="34" charset="0"/>
            </a:endParaRPr>
          </a:p>
        </p:txBody>
      </p:sp>
      <p:pic>
        <p:nvPicPr>
          <p:cNvPr id="22534" name="Picture 7"/>
          <p:cNvPicPr>
            <a:picLocks noChangeAspect="1" noChangeArrowheads="1"/>
          </p:cNvPicPr>
          <p:nvPr/>
        </p:nvPicPr>
        <p:blipFill>
          <a:blip r:embed="rId3" cstate="print"/>
          <a:srcRect t="13628" r="2083" b="5812"/>
          <a:stretch>
            <a:fillRect/>
          </a:stretch>
        </p:blipFill>
        <p:spPr bwMode="auto">
          <a:xfrm>
            <a:off x="1428750" y="2428875"/>
            <a:ext cx="5819775" cy="3829050"/>
          </a:xfrm>
          <a:prstGeom prst="rect">
            <a:avLst/>
          </a:prstGeom>
          <a:noFill/>
          <a:ln w="9525">
            <a:noFill/>
            <a:miter lim="800000"/>
            <a:headEnd/>
            <a:tailEnd/>
          </a:ln>
        </p:spPr>
      </p:pic>
      <p:sp>
        <p:nvSpPr>
          <p:cNvPr id="9" name="Text Box 8"/>
          <p:cNvSpPr txBox="1">
            <a:spLocks noChangeArrowheads="1"/>
          </p:cNvSpPr>
          <p:nvPr/>
        </p:nvSpPr>
        <p:spPr bwMode="auto">
          <a:xfrm>
            <a:off x="142875" y="3643313"/>
            <a:ext cx="1357313" cy="646112"/>
          </a:xfrm>
          <a:prstGeom prst="rect">
            <a:avLst/>
          </a:prstGeom>
          <a:noFill/>
          <a:ln w="9525">
            <a:noFill/>
            <a:miter lim="800000"/>
            <a:headEnd/>
            <a:tailEnd/>
          </a:ln>
        </p:spPr>
        <p:txBody>
          <a:bodyPr>
            <a:spAutoFit/>
          </a:bodyPr>
          <a:lstStyle/>
          <a:p>
            <a:pPr eaLnBrk="0" hangingPunct="0">
              <a:spcBef>
                <a:spcPct val="50000"/>
              </a:spcBef>
            </a:pPr>
            <a:r>
              <a:rPr lang="en-US" sz="1800" dirty="0">
                <a:latin typeface="Calibri" pitchFamily="34" charset="0"/>
              </a:rPr>
              <a:t>Select Your Recipients</a:t>
            </a:r>
            <a:endParaRPr lang="en-CA" sz="1800" dirty="0">
              <a:latin typeface="Calibri" pitchFamily="34" charset="0"/>
            </a:endParaRPr>
          </a:p>
        </p:txBody>
      </p:sp>
      <p:sp>
        <p:nvSpPr>
          <p:cNvPr id="10" name="Text Box 8"/>
          <p:cNvSpPr txBox="1">
            <a:spLocks noChangeArrowheads="1"/>
          </p:cNvSpPr>
          <p:nvPr/>
        </p:nvSpPr>
        <p:spPr bwMode="auto">
          <a:xfrm>
            <a:off x="7286625" y="2857500"/>
            <a:ext cx="1357313" cy="646113"/>
          </a:xfrm>
          <a:prstGeom prst="rect">
            <a:avLst/>
          </a:prstGeom>
          <a:noFill/>
          <a:ln w="9525">
            <a:noFill/>
            <a:miter lim="800000"/>
            <a:headEnd/>
            <a:tailEnd/>
          </a:ln>
        </p:spPr>
        <p:txBody>
          <a:bodyPr>
            <a:spAutoFit/>
          </a:bodyPr>
          <a:lstStyle/>
          <a:p>
            <a:pPr eaLnBrk="0" hangingPunct="0">
              <a:spcBef>
                <a:spcPct val="50000"/>
              </a:spcBef>
            </a:pPr>
            <a:r>
              <a:rPr lang="en-US" sz="1800" dirty="0">
                <a:latin typeface="Calibri" pitchFamily="34" charset="0"/>
              </a:rPr>
              <a:t>Compose message</a:t>
            </a:r>
            <a:endParaRPr lang="en-CA" sz="1800" dirty="0">
              <a:latin typeface="Calibri" pitchFamily="34" charset="0"/>
            </a:endParaRPr>
          </a:p>
        </p:txBody>
      </p:sp>
      <p:sp>
        <p:nvSpPr>
          <p:cNvPr id="11" name="Text Box 8"/>
          <p:cNvSpPr txBox="1">
            <a:spLocks noChangeArrowheads="1"/>
          </p:cNvSpPr>
          <p:nvPr/>
        </p:nvSpPr>
        <p:spPr bwMode="auto">
          <a:xfrm>
            <a:off x="642938" y="5715000"/>
            <a:ext cx="1857375" cy="369888"/>
          </a:xfrm>
          <a:prstGeom prst="rect">
            <a:avLst/>
          </a:prstGeom>
          <a:noFill/>
          <a:ln w="9525">
            <a:noFill/>
            <a:miter lim="800000"/>
            <a:headEnd/>
            <a:tailEnd/>
          </a:ln>
        </p:spPr>
        <p:txBody>
          <a:bodyPr>
            <a:spAutoFit/>
          </a:bodyPr>
          <a:lstStyle/>
          <a:p>
            <a:pPr eaLnBrk="0" hangingPunct="0">
              <a:spcBef>
                <a:spcPct val="50000"/>
              </a:spcBef>
            </a:pPr>
            <a:r>
              <a:rPr lang="en-US" sz="1800" dirty="0">
                <a:latin typeface="Calibri" pitchFamily="34" charset="0"/>
              </a:rPr>
              <a:t>Add attachments</a:t>
            </a:r>
            <a:endParaRPr lang="en-CA" sz="1800" dirty="0">
              <a:latin typeface="Calibri" pitchFamily="34" charset="0"/>
            </a:endParaRPr>
          </a:p>
        </p:txBody>
      </p:sp>
      <p:sp>
        <p:nvSpPr>
          <p:cNvPr id="12" name="Text Box 8"/>
          <p:cNvSpPr txBox="1">
            <a:spLocks noChangeArrowheads="1"/>
          </p:cNvSpPr>
          <p:nvPr/>
        </p:nvSpPr>
        <p:spPr bwMode="auto">
          <a:xfrm>
            <a:off x="5857875" y="5143500"/>
            <a:ext cx="1357313" cy="1200329"/>
          </a:xfrm>
          <a:prstGeom prst="rect">
            <a:avLst/>
          </a:prstGeom>
          <a:noFill/>
          <a:ln w="9525">
            <a:noFill/>
            <a:miter lim="800000"/>
            <a:headEnd/>
            <a:tailEnd/>
          </a:ln>
        </p:spPr>
        <p:txBody>
          <a:bodyPr wrap="square">
            <a:spAutoFit/>
          </a:bodyPr>
          <a:lstStyle/>
          <a:p>
            <a:pPr eaLnBrk="0" hangingPunct="0">
              <a:spcBef>
                <a:spcPct val="50000"/>
              </a:spcBef>
            </a:pPr>
            <a:r>
              <a:rPr lang="en-US" sz="1800" dirty="0">
                <a:latin typeface="Calibri" pitchFamily="34" charset="0"/>
              </a:rPr>
              <a:t>Choose your email send and archive options</a:t>
            </a:r>
            <a:endParaRPr lang="en-CA" sz="1800" dirty="0">
              <a:latin typeface="Calibri" pitchFamily="34" charset="0"/>
            </a:endParaRPr>
          </a:p>
        </p:txBody>
      </p:sp>
      <p:sp>
        <p:nvSpPr>
          <p:cNvPr id="22544" name="Oval 19"/>
          <p:cNvSpPr>
            <a:spLocks noChangeArrowheads="1"/>
          </p:cNvSpPr>
          <p:nvPr/>
        </p:nvSpPr>
        <p:spPr bwMode="auto">
          <a:xfrm>
            <a:off x="3071813" y="4929188"/>
            <a:ext cx="928687" cy="214312"/>
          </a:xfrm>
          <a:prstGeom prst="ellipse">
            <a:avLst/>
          </a:prstGeom>
          <a:noFill/>
          <a:ln w="22225" algn="ctr">
            <a:solidFill>
              <a:srgbClr val="E2AC00"/>
            </a:solidFill>
            <a:miter lim="800000"/>
            <a:headEnd/>
            <a:tailEnd/>
          </a:ln>
        </p:spPr>
        <p:txBody>
          <a:bodyPr wrap="none"/>
          <a:lstStyle/>
          <a:p>
            <a:endParaRPr lang="en-US"/>
          </a:p>
        </p:txBody>
      </p:sp>
      <p:sp>
        <p:nvSpPr>
          <p:cNvPr id="21" name="Text Box 8"/>
          <p:cNvSpPr txBox="1">
            <a:spLocks noChangeArrowheads="1"/>
          </p:cNvSpPr>
          <p:nvPr/>
        </p:nvSpPr>
        <p:spPr bwMode="auto">
          <a:xfrm>
            <a:off x="7500938" y="3786188"/>
            <a:ext cx="1357312" cy="1477962"/>
          </a:xfrm>
          <a:prstGeom prst="rect">
            <a:avLst/>
          </a:prstGeom>
          <a:noFill/>
          <a:ln w="9525">
            <a:noFill/>
            <a:miter lim="800000"/>
            <a:headEnd/>
            <a:tailEnd/>
          </a:ln>
        </p:spPr>
        <p:txBody>
          <a:bodyPr>
            <a:spAutoFit/>
          </a:bodyPr>
          <a:lstStyle/>
          <a:p>
            <a:pPr eaLnBrk="0" hangingPunct="0">
              <a:spcBef>
                <a:spcPct val="50000"/>
              </a:spcBef>
            </a:pPr>
            <a:r>
              <a:rPr lang="en-US" sz="1800" dirty="0">
                <a:latin typeface="Calibri" pitchFamily="34" charset="0"/>
              </a:rPr>
              <a:t>Choose the mode to preview your message</a:t>
            </a:r>
            <a:endParaRPr lang="en-CA" sz="1800" dirty="0">
              <a:latin typeface="Calibri" pitchFamily="34" charset="0"/>
            </a:endParaRPr>
          </a:p>
        </p:txBody>
      </p:sp>
      <p:sp>
        <p:nvSpPr>
          <p:cNvPr id="20" name="TextBox 19"/>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22" name="Striped Right Arrow 21"/>
          <p:cNvSpPr/>
          <p:nvPr/>
        </p:nvSpPr>
        <p:spPr bwMode="auto">
          <a:xfrm rot="20629498">
            <a:off x="318592" y="3423482"/>
            <a:ext cx="1090632"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23" name="Striped Right Arrow 22"/>
          <p:cNvSpPr/>
          <p:nvPr/>
        </p:nvSpPr>
        <p:spPr bwMode="auto">
          <a:xfrm rot="20927510">
            <a:off x="1843085" y="5361373"/>
            <a:ext cx="1090632"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24" name="Striped Right Arrow 23"/>
          <p:cNvSpPr/>
          <p:nvPr/>
        </p:nvSpPr>
        <p:spPr bwMode="auto">
          <a:xfrm rot="8596256">
            <a:off x="6480284" y="3591295"/>
            <a:ext cx="881919"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25" name="Striped Right Arrow 24"/>
          <p:cNvSpPr/>
          <p:nvPr/>
        </p:nvSpPr>
        <p:spPr bwMode="auto">
          <a:xfrm rot="10023391">
            <a:off x="4878877" y="4648836"/>
            <a:ext cx="207565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26" name="Striped Right Arrow 25"/>
          <p:cNvSpPr/>
          <p:nvPr/>
        </p:nvSpPr>
        <p:spPr bwMode="auto">
          <a:xfrm rot="11574431">
            <a:off x="5047353" y="5754905"/>
            <a:ext cx="808546"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53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1752">
                                            <p:txEl>
                                              <p:pRg st="0" end="0"/>
                                            </p:txEl>
                                          </p:spTgt>
                                        </p:tgtEl>
                                        <p:attrNameLst>
                                          <p:attrName>style.visibility</p:attrName>
                                        </p:attrNameLst>
                                      </p:cBhvr>
                                      <p:to>
                                        <p:strVal val="visible"/>
                                      </p:to>
                                    </p:set>
                                    <p:anim calcmode="lin" valueType="num">
                                      <p:cBhvr>
                                        <p:cTn id="11" dur="1000" fill="hold"/>
                                        <p:tgtEl>
                                          <p:spTgt spid="31752">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1752">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1752">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2534"/>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ppt_x</p:attrName>
                                        </p:attrNameLst>
                                      </p:cBhvr>
                                      <p:tavLst>
                                        <p:tav tm="0">
                                          <p:val>
                                            <p:strVal val="#ppt_x-.2"/>
                                          </p:val>
                                        </p:tav>
                                        <p:tav tm="100000">
                                          <p:val>
                                            <p:strVal val="#ppt_x"/>
                                          </p:val>
                                        </p:tav>
                                      </p:tavLst>
                                    </p:anim>
                                    <p:anim calcmode="lin" valueType="num">
                                      <p:cBhvr>
                                        <p:cTn id="23" dur="10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4" dur="10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 calcmode="lin" valueType="num">
                                      <p:cBhvr>
                                        <p:cTn id="29" dur="1000" fill="hold"/>
                                        <p:tgtEl>
                                          <p:spTgt spid="22"/>
                                        </p:tgtEl>
                                        <p:attrNameLst>
                                          <p:attrName>ppt_x</p:attrName>
                                        </p:attrNameLst>
                                      </p:cBhvr>
                                      <p:tavLst>
                                        <p:tav tm="0">
                                          <p:val>
                                            <p:strVal val="#ppt_x-.2"/>
                                          </p:val>
                                        </p:tav>
                                        <p:tav tm="100000">
                                          <p:val>
                                            <p:strVal val="#ppt_x"/>
                                          </p:val>
                                        </p:tav>
                                      </p:tavLst>
                                    </p:anim>
                                    <p:anim calcmode="lin" valueType="num">
                                      <p:cBhvr>
                                        <p:cTn id="30"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31" dur="1000"/>
                                        <p:tgtEl>
                                          <p:spTgt spid="22"/>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p:cTn id="36" dur="1000" fill="hold"/>
                                        <p:tgtEl>
                                          <p:spTgt spid="10"/>
                                        </p:tgtEl>
                                        <p:attrNameLst>
                                          <p:attrName>ppt_x</p:attrName>
                                        </p:attrNameLst>
                                      </p:cBhvr>
                                      <p:tavLst>
                                        <p:tav tm="0">
                                          <p:val>
                                            <p:strVal val="#ppt_x-.2"/>
                                          </p:val>
                                        </p:tav>
                                        <p:tav tm="100000">
                                          <p:val>
                                            <p:strVal val="#ppt_x"/>
                                          </p:val>
                                        </p:tav>
                                      </p:tavLst>
                                    </p:anim>
                                    <p:anim calcmode="lin" valueType="num">
                                      <p:cBhvr>
                                        <p:cTn id="37"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0"/>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1000" fill="hold"/>
                                        <p:tgtEl>
                                          <p:spTgt spid="24"/>
                                        </p:tgtEl>
                                        <p:attrNameLst>
                                          <p:attrName>ppt_x</p:attrName>
                                        </p:attrNameLst>
                                      </p:cBhvr>
                                      <p:tavLst>
                                        <p:tav tm="0">
                                          <p:val>
                                            <p:strVal val="#ppt_x-.2"/>
                                          </p:val>
                                        </p:tav>
                                        <p:tav tm="100000">
                                          <p:val>
                                            <p:strVal val="#ppt_x"/>
                                          </p:val>
                                        </p:tav>
                                      </p:tavLst>
                                    </p:anim>
                                    <p:anim calcmode="lin" valueType="num">
                                      <p:cBhvr>
                                        <p:cTn id="44"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45" dur="1000"/>
                                        <p:tgtEl>
                                          <p:spTgt spid="24"/>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11"/>
                                        </p:tgtEl>
                                        <p:attrNameLst>
                                          <p:attrName>style.visibility</p:attrName>
                                        </p:attrNameLst>
                                      </p:cBhvr>
                                      <p:to>
                                        <p:strVal val="visible"/>
                                      </p:to>
                                    </p:set>
                                    <p:anim calcmode="lin" valueType="num">
                                      <p:cBhvr>
                                        <p:cTn id="50" dur="1000" fill="hold"/>
                                        <p:tgtEl>
                                          <p:spTgt spid="11"/>
                                        </p:tgtEl>
                                        <p:attrNameLst>
                                          <p:attrName>ppt_x</p:attrName>
                                        </p:attrNameLst>
                                      </p:cBhvr>
                                      <p:tavLst>
                                        <p:tav tm="0">
                                          <p:val>
                                            <p:strVal val="#ppt_x-.2"/>
                                          </p:val>
                                        </p:tav>
                                        <p:tav tm="100000">
                                          <p:val>
                                            <p:strVal val="#ppt_x"/>
                                          </p:val>
                                        </p:tav>
                                      </p:tavLst>
                                    </p:anim>
                                    <p:anim calcmode="lin" valueType="num">
                                      <p:cBhvr>
                                        <p:cTn id="51"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52" dur="1000"/>
                                        <p:tgtEl>
                                          <p:spTgt spid="11"/>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1000" fill="hold"/>
                                        <p:tgtEl>
                                          <p:spTgt spid="23"/>
                                        </p:tgtEl>
                                        <p:attrNameLst>
                                          <p:attrName>ppt_x</p:attrName>
                                        </p:attrNameLst>
                                      </p:cBhvr>
                                      <p:tavLst>
                                        <p:tav tm="0">
                                          <p:val>
                                            <p:strVal val="#ppt_x-.2"/>
                                          </p:val>
                                        </p:tav>
                                        <p:tav tm="100000">
                                          <p:val>
                                            <p:strVal val="#ppt_x"/>
                                          </p:val>
                                        </p:tav>
                                      </p:tavLst>
                                    </p:anim>
                                    <p:anim calcmode="lin" valueType="num">
                                      <p:cBhvr>
                                        <p:cTn id="58"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59" dur="10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29" presetClass="entr" presetSubtype="0"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 calcmode="lin" valueType="num">
                                      <p:cBhvr>
                                        <p:cTn id="64" dur="1000" fill="hold"/>
                                        <p:tgtEl>
                                          <p:spTgt spid="21"/>
                                        </p:tgtEl>
                                        <p:attrNameLst>
                                          <p:attrName>ppt_x</p:attrName>
                                        </p:attrNameLst>
                                      </p:cBhvr>
                                      <p:tavLst>
                                        <p:tav tm="0">
                                          <p:val>
                                            <p:strVal val="#ppt_x-.2"/>
                                          </p:val>
                                        </p:tav>
                                        <p:tav tm="100000">
                                          <p:val>
                                            <p:strVal val="#ppt_x"/>
                                          </p:val>
                                        </p:tav>
                                      </p:tavLst>
                                    </p:anim>
                                    <p:anim calcmode="lin" valueType="num">
                                      <p:cBhvr>
                                        <p:cTn id="65" dur="1000" fill="hold"/>
                                        <p:tgtEl>
                                          <p:spTgt spid="21"/>
                                        </p:tgtEl>
                                        <p:attrNameLst>
                                          <p:attrName>ppt_y</p:attrName>
                                        </p:attrNameLst>
                                      </p:cBhvr>
                                      <p:tavLst>
                                        <p:tav tm="0">
                                          <p:val>
                                            <p:strVal val="#ppt_y"/>
                                          </p:val>
                                        </p:tav>
                                        <p:tav tm="100000">
                                          <p:val>
                                            <p:strVal val="#ppt_y"/>
                                          </p:val>
                                        </p:tav>
                                      </p:tavLst>
                                    </p:anim>
                                    <p:animEffect transition="in" filter="wipe(right)" prLst="gradientSize: 0.1">
                                      <p:cBhvr>
                                        <p:cTn id="66" dur="1000"/>
                                        <p:tgtEl>
                                          <p:spTgt spid="21"/>
                                        </p:tgtEl>
                                      </p:cBhvr>
                                    </p:animEffect>
                                  </p:childTnLst>
                                </p:cTn>
                              </p:par>
                            </p:childTnLst>
                          </p:cTn>
                        </p:par>
                      </p:childTnLst>
                    </p:cTn>
                  </p:par>
                  <p:par>
                    <p:cTn id="67" fill="hold">
                      <p:stCondLst>
                        <p:cond delay="indefinite"/>
                      </p:stCondLst>
                      <p:childTnLst>
                        <p:par>
                          <p:cTn id="68" fill="hold">
                            <p:stCondLst>
                              <p:cond delay="0"/>
                            </p:stCondLst>
                            <p:childTnLst>
                              <p:par>
                                <p:cTn id="69" presetID="29" presetClass="entr" presetSubtype="0" fill="hold" grpId="0" nodeType="click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ppt_x</p:attrName>
                                        </p:attrNameLst>
                                      </p:cBhvr>
                                      <p:tavLst>
                                        <p:tav tm="0">
                                          <p:val>
                                            <p:strVal val="#ppt_x-.2"/>
                                          </p:val>
                                        </p:tav>
                                        <p:tav tm="100000">
                                          <p:val>
                                            <p:strVal val="#ppt_x"/>
                                          </p:val>
                                        </p:tav>
                                      </p:tavLst>
                                    </p:anim>
                                    <p:anim calcmode="lin" valueType="num">
                                      <p:cBhvr>
                                        <p:cTn id="72"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73" dur="1000"/>
                                        <p:tgtEl>
                                          <p:spTgt spid="25"/>
                                        </p:tgtEl>
                                      </p:cBhvr>
                                    </p:animEffect>
                                  </p:childTnLst>
                                </p:cTn>
                              </p:par>
                            </p:childTnLst>
                          </p:cTn>
                        </p:par>
                      </p:childTnLst>
                    </p:cTn>
                  </p:par>
                  <p:par>
                    <p:cTn id="74" fill="hold">
                      <p:stCondLst>
                        <p:cond delay="indefinite"/>
                      </p:stCondLst>
                      <p:childTnLst>
                        <p:par>
                          <p:cTn id="75" fill="hold">
                            <p:stCondLst>
                              <p:cond delay="0"/>
                            </p:stCondLst>
                            <p:childTnLst>
                              <p:par>
                                <p:cTn id="76" presetID="29" presetClass="entr" presetSubtype="0" fill="hold" grpId="0" nodeType="click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1000" fill="hold"/>
                                        <p:tgtEl>
                                          <p:spTgt spid="12"/>
                                        </p:tgtEl>
                                        <p:attrNameLst>
                                          <p:attrName>ppt_x</p:attrName>
                                        </p:attrNameLst>
                                      </p:cBhvr>
                                      <p:tavLst>
                                        <p:tav tm="0">
                                          <p:val>
                                            <p:strVal val="#ppt_x-.2"/>
                                          </p:val>
                                        </p:tav>
                                        <p:tav tm="100000">
                                          <p:val>
                                            <p:strVal val="#ppt_x"/>
                                          </p:val>
                                        </p:tav>
                                      </p:tavLst>
                                    </p:anim>
                                    <p:anim calcmode="lin" valueType="num">
                                      <p:cBhvr>
                                        <p:cTn id="79"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80" dur="1000"/>
                                        <p:tgtEl>
                                          <p:spTgt spid="12"/>
                                        </p:tgtEl>
                                      </p:cBhvr>
                                    </p:animEffect>
                                  </p:childTnLst>
                                </p:cTn>
                              </p:par>
                            </p:childTnLst>
                          </p:cTn>
                        </p:par>
                      </p:childTnLst>
                    </p:cTn>
                  </p:par>
                  <p:par>
                    <p:cTn id="81" fill="hold">
                      <p:stCondLst>
                        <p:cond delay="indefinite"/>
                      </p:stCondLst>
                      <p:childTnLst>
                        <p:par>
                          <p:cTn id="82" fill="hold">
                            <p:stCondLst>
                              <p:cond delay="0"/>
                            </p:stCondLst>
                            <p:childTnLst>
                              <p:par>
                                <p:cTn id="83" presetID="29" presetClass="entr" presetSubtype="0" fill="hold" grpId="0" nodeType="click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p:cTn id="85" dur="1000" fill="hold"/>
                                        <p:tgtEl>
                                          <p:spTgt spid="26"/>
                                        </p:tgtEl>
                                        <p:attrNameLst>
                                          <p:attrName>ppt_x</p:attrName>
                                        </p:attrNameLst>
                                      </p:cBhvr>
                                      <p:tavLst>
                                        <p:tav tm="0">
                                          <p:val>
                                            <p:strVal val="#ppt_x-.2"/>
                                          </p:val>
                                        </p:tav>
                                        <p:tav tm="100000">
                                          <p:val>
                                            <p:strVal val="#ppt_x"/>
                                          </p:val>
                                        </p:tav>
                                      </p:tavLst>
                                    </p:anim>
                                    <p:anim calcmode="lin" valueType="num">
                                      <p:cBhvr>
                                        <p:cTn id="86"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87" dur="1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3" grpId="0" animBg="1"/>
      <p:bldP spid="9" grpId="0"/>
      <p:bldP spid="10" grpId="0"/>
      <p:bldP spid="11" grpId="0"/>
      <p:bldP spid="12" grpId="0"/>
      <p:bldP spid="21" grpId="0"/>
      <p:bldP spid="22" grpId="0" animBg="1"/>
      <p:bldP spid="23" grpId="0" animBg="1"/>
      <p:bldP spid="24" grpId="0" animBg="1"/>
      <p:bldP spid="25" grpId="0" animBg="1"/>
      <p:bldP spid="26"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Text Box 4"/>
          <p:cNvSpPr txBox="1">
            <a:spLocks noChangeArrowheads="1"/>
          </p:cNvSpPr>
          <p:nvPr/>
        </p:nvSpPr>
        <p:spPr bwMode="auto">
          <a:xfrm>
            <a:off x="6096000" y="2743200"/>
            <a:ext cx="2633663" cy="2862322"/>
          </a:xfrm>
          <a:prstGeom prst="rect">
            <a:avLst/>
          </a:prstGeom>
          <a:noFill/>
          <a:ln w="9525">
            <a:noFill/>
            <a:miter lim="800000"/>
            <a:headEnd/>
            <a:tailEnd/>
          </a:ln>
        </p:spPr>
        <p:txBody>
          <a:bodyPr wrap="square">
            <a:spAutoFit/>
          </a:bodyPr>
          <a:lstStyle/>
          <a:p>
            <a:pPr eaLnBrk="0" hangingPunct="0">
              <a:spcBef>
                <a:spcPct val="50000"/>
              </a:spcBef>
            </a:pPr>
            <a:r>
              <a:rPr lang="en-CA" dirty="0">
                <a:latin typeface="Calibri" pitchFamily="34" charset="0"/>
              </a:rPr>
              <a:t>Anytime an executive name appears on the website, it is a link.</a:t>
            </a:r>
          </a:p>
          <a:p>
            <a:pPr eaLnBrk="0" hangingPunct="0">
              <a:spcBef>
                <a:spcPct val="50000"/>
              </a:spcBef>
            </a:pPr>
            <a:endParaRPr lang="en-CA" dirty="0">
              <a:latin typeface="Calibri" pitchFamily="34" charset="0"/>
            </a:endParaRPr>
          </a:p>
          <a:p>
            <a:pPr eaLnBrk="0" hangingPunct="0">
              <a:spcBef>
                <a:spcPct val="50000"/>
              </a:spcBef>
            </a:pPr>
            <a:r>
              <a:rPr lang="en-CA" dirty="0">
                <a:latin typeface="Calibri" pitchFamily="34" charset="0"/>
              </a:rPr>
              <a:t>This does not reveal the email address.  Instead, it allows visitors to contact this person through the Public Message System.</a:t>
            </a:r>
          </a:p>
        </p:txBody>
      </p:sp>
      <p:sp>
        <p:nvSpPr>
          <p:cNvPr id="24579" name="Rectangle 5"/>
          <p:cNvSpPr>
            <a:spLocks noChangeArrowheads="1"/>
          </p:cNvSpPr>
          <p:nvPr/>
        </p:nvSpPr>
        <p:spPr bwMode="auto">
          <a:xfrm>
            <a:off x="381000" y="3048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Public Message System</a:t>
            </a:r>
            <a:endParaRPr lang="en-CA" sz="5400" dirty="0">
              <a:solidFill>
                <a:srgbClr val="00B0F0"/>
              </a:solidFill>
              <a:latin typeface="Calibri" pitchFamily="34" charset="0"/>
            </a:endParaRP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8194" name="Picture 2"/>
          <p:cNvPicPr>
            <a:picLocks noChangeAspect="1" noChangeArrowheads="1"/>
          </p:cNvPicPr>
          <p:nvPr/>
        </p:nvPicPr>
        <p:blipFill>
          <a:blip r:embed="rId3" cstate="print"/>
          <a:srcRect/>
          <a:stretch>
            <a:fillRect/>
          </a:stretch>
        </p:blipFill>
        <p:spPr bwMode="auto">
          <a:xfrm>
            <a:off x="533400" y="1447800"/>
            <a:ext cx="5295900" cy="462580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45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29700">
                                            <p:txEl>
                                              <p:pRg st="0" end="0"/>
                                            </p:txEl>
                                          </p:spTgt>
                                        </p:tgtEl>
                                        <p:attrNameLst>
                                          <p:attrName>style.visibility</p:attrName>
                                        </p:attrNameLst>
                                      </p:cBhvr>
                                      <p:to>
                                        <p:strVal val="visible"/>
                                      </p:to>
                                    </p:set>
                                    <p:anim calcmode="lin" valueType="num">
                                      <p:cBhvr>
                                        <p:cTn id="15" dur="1000" fill="hold"/>
                                        <p:tgtEl>
                                          <p:spTgt spid="29700">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2970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29700">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29700">
                                            <p:txEl>
                                              <p:pRg st="2" end="2"/>
                                            </p:txEl>
                                          </p:spTgt>
                                        </p:tgtEl>
                                        <p:attrNameLst>
                                          <p:attrName>style.visibility</p:attrName>
                                        </p:attrNameLst>
                                      </p:cBhvr>
                                      <p:to>
                                        <p:strVal val="visible"/>
                                      </p:to>
                                    </p:set>
                                    <p:anim calcmode="lin" valueType="num">
                                      <p:cBhvr>
                                        <p:cTn id="22" dur="1000" fill="hold"/>
                                        <p:tgtEl>
                                          <p:spTgt spid="29700">
                                            <p:txEl>
                                              <p:pRg st="2" end="2"/>
                                            </p:txEl>
                                          </p:spTgt>
                                        </p:tgtEl>
                                        <p:attrNameLst>
                                          <p:attrName>ppt_x</p:attrName>
                                        </p:attrNameLst>
                                      </p:cBhvr>
                                      <p:tavLst>
                                        <p:tav tm="0">
                                          <p:val>
                                            <p:strVal val="#ppt_x-.2"/>
                                          </p:val>
                                        </p:tav>
                                        <p:tav tm="100000">
                                          <p:val>
                                            <p:strVal val="#ppt_x"/>
                                          </p:val>
                                        </p:tav>
                                      </p:tavLst>
                                    </p:anim>
                                    <p:anim calcmode="lin" valueType="num">
                                      <p:cBhvr>
                                        <p:cTn id="23" dur="1000" fill="hold"/>
                                        <p:tgtEl>
                                          <p:spTgt spid="29700">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2970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Text Box 4"/>
          <p:cNvSpPr txBox="1">
            <a:spLocks noChangeArrowheads="1"/>
          </p:cNvSpPr>
          <p:nvPr/>
        </p:nvSpPr>
        <p:spPr bwMode="auto">
          <a:xfrm>
            <a:off x="6019800" y="2438400"/>
            <a:ext cx="2057400" cy="1200150"/>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Member’s email address is concealed</a:t>
            </a:r>
            <a:endParaRPr lang="en-CA" dirty="0">
              <a:latin typeface="Calibri" pitchFamily="34" charset="0"/>
            </a:endParaRPr>
          </a:p>
        </p:txBody>
      </p:sp>
      <p:sp>
        <p:nvSpPr>
          <p:cNvPr id="45062" name="Text Box 6"/>
          <p:cNvSpPr txBox="1">
            <a:spLocks noChangeArrowheads="1"/>
          </p:cNvSpPr>
          <p:nvPr/>
        </p:nvSpPr>
        <p:spPr bwMode="auto">
          <a:xfrm>
            <a:off x="6096000" y="1066800"/>
            <a:ext cx="2273300" cy="2308225"/>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Clicking on the name, visitors get the opportunity to type in a message.</a:t>
            </a:r>
            <a:endParaRPr lang="en-CA" dirty="0">
              <a:latin typeface="Calibri" pitchFamily="34" charset="0"/>
            </a:endParaRPr>
          </a:p>
        </p:txBody>
      </p:sp>
      <p:sp>
        <p:nvSpPr>
          <p:cNvPr id="45063" name="Text Box 7"/>
          <p:cNvSpPr txBox="1">
            <a:spLocks noChangeArrowheads="1"/>
          </p:cNvSpPr>
          <p:nvPr/>
        </p:nvSpPr>
        <p:spPr bwMode="auto">
          <a:xfrm>
            <a:off x="304800" y="5486400"/>
            <a:ext cx="8177213" cy="646331"/>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When visitor </a:t>
            </a:r>
            <a:r>
              <a:rPr lang="en-US" dirty="0" smtClean="0">
                <a:latin typeface="Calibri" pitchFamily="34" charset="0"/>
              </a:rPr>
              <a:t>clicks </a:t>
            </a:r>
            <a:r>
              <a:rPr lang="en-US" dirty="0">
                <a:latin typeface="Calibri" pitchFamily="34" charset="0"/>
              </a:rPr>
              <a:t>on </a:t>
            </a:r>
            <a:r>
              <a:rPr lang="en-US" dirty="0" smtClean="0">
                <a:latin typeface="Calibri" pitchFamily="34" charset="0"/>
              </a:rPr>
              <a:t>‘send’, the member </a:t>
            </a:r>
            <a:r>
              <a:rPr lang="en-US" dirty="0">
                <a:latin typeface="Calibri" pitchFamily="34" charset="0"/>
              </a:rPr>
              <a:t>will receive </a:t>
            </a:r>
            <a:r>
              <a:rPr lang="en-US" dirty="0" smtClean="0">
                <a:latin typeface="Calibri" pitchFamily="34" charset="0"/>
              </a:rPr>
              <a:t>the </a:t>
            </a:r>
            <a:r>
              <a:rPr lang="en-US" dirty="0">
                <a:latin typeface="Calibri" pitchFamily="34" charset="0"/>
              </a:rPr>
              <a:t>message in their Inbox, and be able to reply to it, all without revealing email addresses on the web.</a:t>
            </a:r>
            <a:endParaRPr lang="en-CA" dirty="0">
              <a:latin typeface="Calibri" pitchFamily="34" charset="0"/>
            </a:endParaRPr>
          </a:p>
        </p:txBody>
      </p:sp>
      <p:sp>
        <p:nvSpPr>
          <p:cNvPr id="25607" name="Rectangle 8"/>
          <p:cNvSpPr>
            <a:spLocks noChangeArrowheads="1"/>
          </p:cNvSpPr>
          <p:nvPr/>
        </p:nvSpPr>
        <p:spPr bwMode="auto">
          <a:xfrm>
            <a:off x="228600" y="3810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Public Message System</a:t>
            </a:r>
            <a:endParaRPr lang="en-CA" sz="5400" dirty="0">
              <a:solidFill>
                <a:srgbClr val="00B0F0"/>
              </a:solidFill>
              <a:latin typeface="Calibri" pitchFamily="34" charset="0"/>
            </a:endParaRPr>
          </a:p>
        </p:txBody>
      </p:sp>
      <p:sp>
        <p:nvSpPr>
          <p:cNvPr id="8" name="TextBox 7"/>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9218" name="Picture 2"/>
          <p:cNvPicPr>
            <a:picLocks noChangeAspect="1" noChangeArrowheads="1"/>
          </p:cNvPicPr>
          <p:nvPr/>
        </p:nvPicPr>
        <p:blipFill>
          <a:blip r:embed="rId3" cstate="print"/>
          <a:srcRect/>
          <a:stretch>
            <a:fillRect/>
          </a:stretch>
        </p:blipFill>
        <p:spPr bwMode="auto">
          <a:xfrm>
            <a:off x="457200" y="1066800"/>
            <a:ext cx="4914900" cy="4277969"/>
          </a:xfrm>
          <a:prstGeom prst="rect">
            <a:avLst/>
          </a:prstGeom>
          <a:noFill/>
          <a:ln w="9525">
            <a:noFill/>
            <a:miter lim="800000"/>
            <a:headEnd/>
            <a:tailEnd/>
          </a:ln>
        </p:spPr>
      </p:pic>
      <p:sp>
        <p:nvSpPr>
          <p:cNvPr id="10" name="Striped Right Arrow 9"/>
          <p:cNvSpPr/>
          <p:nvPr/>
        </p:nvSpPr>
        <p:spPr bwMode="auto">
          <a:xfrm rot="11720705">
            <a:off x="3414322" y="2411282"/>
            <a:ext cx="270875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60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2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45062"/>
                                        </p:tgtEl>
                                        <p:attrNameLst>
                                          <p:attrName>style.visibility</p:attrName>
                                        </p:attrNameLst>
                                      </p:cBhvr>
                                      <p:to>
                                        <p:strVal val="visible"/>
                                      </p:to>
                                    </p:set>
                                    <p:anim calcmode="lin" valueType="num">
                                      <p:cBhvr>
                                        <p:cTn id="15" dur="1000" fill="hold"/>
                                        <p:tgtEl>
                                          <p:spTgt spid="45062"/>
                                        </p:tgtEl>
                                        <p:attrNameLst>
                                          <p:attrName>ppt_x</p:attrName>
                                        </p:attrNameLst>
                                      </p:cBhvr>
                                      <p:tavLst>
                                        <p:tav tm="0">
                                          <p:val>
                                            <p:strVal val="#ppt_x-.2"/>
                                          </p:val>
                                        </p:tav>
                                        <p:tav tm="100000">
                                          <p:val>
                                            <p:strVal val="#ppt_x"/>
                                          </p:val>
                                        </p:tav>
                                      </p:tavLst>
                                    </p:anim>
                                    <p:anim calcmode="lin" valueType="num">
                                      <p:cBhvr>
                                        <p:cTn id="16" dur="1000" fill="hold"/>
                                        <p:tgtEl>
                                          <p:spTgt spid="45062"/>
                                        </p:tgtEl>
                                        <p:attrNameLst>
                                          <p:attrName>ppt_y</p:attrName>
                                        </p:attrNameLst>
                                      </p:cBhvr>
                                      <p:tavLst>
                                        <p:tav tm="0">
                                          <p:val>
                                            <p:strVal val="#ppt_y"/>
                                          </p:val>
                                        </p:tav>
                                        <p:tav tm="100000">
                                          <p:val>
                                            <p:strVal val="#ppt_y"/>
                                          </p:val>
                                        </p:tav>
                                      </p:tavLst>
                                    </p:anim>
                                    <p:animEffect transition="in" filter="wipe(right)" prLst="gradientSize: 0.1">
                                      <p:cBhvr>
                                        <p:cTn id="17" dur="1000"/>
                                        <p:tgtEl>
                                          <p:spTgt spid="45062"/>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45060"/>
                                        </p:tgtEl>
                                        <p:attrNameLst>
                                          <p:attrName>style.visibility</p:attrName>
                                        </p:attrNameLst>
                                      </p:cBhvr>
                                      <p:to>
                                        <p:strVal val="visible"/>
                                      </p:to>
                                    </p:set>
                                    <p:anim calcmode="lin" valueType="num">
                                      <p:cBhvr>
                                        <p:cTn id="22" dur="1000" fill="hold"/>
                                        <p:tgtEl>
                                          <p:spTgt spid="45060"/>
                                        </p:tgtEl>
                                        <p:attrNameLst>
                                          <p:attrName>ppt_x</p:attrName>
                                        </p:attrNameLst>
                                      </p:cBhvr>
                                      <p:tavLst>
                                        <p:tav tm="0">
                                          <p:val>
                                            <p:strVal val="#ppt_x-.2"/>
                                          </p:val>
                                        </p:tav>
                                        <p:tav tm="100000">
                                          <p:val>
                                            <p:strVal val="#ppt_x"/>
                                          </p:val>
                                        </p:tav>
                                      </p:tavLst>
                                    </p:anim>
                                    <p:anim calcmode="lin" valueType="num">
                                      <p:cBhvr>
                                        <p:cTn id="23" dur="1000" fill="hold"/>
                                        <p:tgtEl>
                                          <p:spTgt spid="45060"/>
                                        </p:tgtEl>
                                        <p:attrNameLst>
                                          <p:attrName>ppt_y</p:attrName>
                                        </p:attrNameLst>
                                      </p:cBhvr>
                                      <p:tavLst>
                                        <p:tav tm="0">
                                          <p:val>
                                            <p:strVal val="#ppt_y"/>
                                          </p:val>
                                        </p:tav>
                                        <p:tav tm="100000">
                                          <p:val>
                                            <p:strVal val="#ppt_y"/>
                                          </p:val>
                                        </p:tav>
                                      </p:tavLst>
                                    </p:anim>
                                    <p:animEffect transition="in" filter="wipe(right)" prLst="gradientSize: 0.1">
                                      <p:cBhvr>
                                        <p:cTn id="24" dur="1000"/>
                                        <p:tgtEl>
                                          <p:spTgt spid="45060"/>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ppt_x</p:attrName>
                                        </p:attrNameLst>
                                      </p:cBhvr>
                                      <p:tavLst>
                                        <p:tav tm="0">
                                          <p:val>
                                            <p:strVal val="#ppt_x-.2"/>
                                          </p:val>
                                        </p:tav>
                                        <p:tav tm="100000">
                                          <p:val>
                                            <p:strVal val="#ppt_x"/>
                                          </p:val>
                                        </p:tav>
                                      </p:tavLst>
                                    </p:anim>
                                    <p:anim calcmode="lin" valueType="num">
                                      <p:cBhvr>
                                        <p:cTn id="3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45063"/>
                                        </p:tgtEl>
                                        <p:attrNameLst>
                                          <p:attrName>style.visibility</p:attrName>
                                        </p:attrNameLst>
                                      </p:cBhvr>
                                      <p:to>
                                        <p:strVal val="visible"/>
                                      </p:to>
                                    </p:set>
                                    <p:anim calcmode="lin" valueType="num">
                                      <p:cBhvr>
                                        <p:cTn id="36" dur="1000" fill="hold"/>
                                        <p:tgtEl>
                                          <p:spTgt spid="45063"/>
                                        </p:tgtEl>
                                        <p:attrNameLst>
                                          <p:attrName>ppt_x</p:attrName>
                                        </p:attrNameLst>
                                      </p:cBhvr>
                                      <p:tavLst>
                                        <p:tav tm="0">
                                          <p:val>
                                            <p:strVal val="#ppt_x-.2"/>
                                          </p:val>
                                        </p:tav>
                                        <p:tav tm="100000">
                                          <p:val>
                                            <p:strVal val="#ppt_x"/>
                                          </p:val>
                                        </p:tav>
                                      </p:tavLst>
                                    </p:anim>
                                    <p:anim calcmode="lin" valueType="num">
                                      <p:cBhvr>
                                        <p:cTn id="37" dur="1000" fill="hold"/>
                                        <p:tgtEl>
                                          <p:spTgt spid="45063"/>
                                        </p:tgtEl>
                                        <p:attrNameLst>
                                          <p:attrName>ppt_y</p:attrName>
                                        </p:attrNameLst>
                                      </p:cBhvr>
                                      <p:tavLst>
                                        <p:tav tm="0">
                                          <p:val>
                                            <p:strVal val="#ppt_y"/>
                                          </p:val>
                                        </p:tav>
                                        <p:tav tm="100000">
                                          <p:val>
                                            <p:strVal val="#ppt_y"/>
                                          </p:val>
                                        </p:tav>
                                      </p:tavLst>
                                    </p:anim>
                                    <p:animEffect transition="in" filter="wipe(right)" prLst="gradientSize: 0.1">
                                      <p:cBhvr>
                                        <p:cTn id="38" dur="1000"/>
                                        <p:tgtEl>
                                          <p:spTgt spid="450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60" grpId="0"/>
      <p:bldP spid="45062" grpId="0"/>
      <p:bldP spid="45063" grpId="0"/>
      <p:bldP spid="25607"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bwMode="auto">
          <a:xfrm>
            <a:off x="685800" y="1657350"/>
            <a:ext cx="8062913" cy="291465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sz="2400" b="0" dirty="0" smtClean="0">
                <a:solidFill>
                  <a:schemeClr val="tx1">
                    <a:lumMod val="95000"/>
                    <a:lumOff val="5000"/>
                  </a:schemeClr>
                </a:solidFill>
                <a:latin typeface="Calibri" pitchFamily="34" charset="0"/>
              </a:rPr>
              <a:t>Keep a listing on the website, automatically hiding past events</a:t>
            </a:r>
          </a:p>
          <a:p>
            <a:pPr eaLnBrk="1" hangingPunct="1">
              <a:lnSpc>
                <a:spcPct val="90000"/>
              </a:lnSpc>
            </a:pPr>
            <a:r>
              <a:rPr lang="en-US" sz="2400" b="0" dirty="0" smtClean="0">
                <a:solidFill>
                  <a:schemeClr val="tx1">
                    <a:lumMod val="95000"/>
                    <a:lumOff val="5000"/>
                  </a:schemeClr>
                </a:solidFill>
                <a:latin typeface="Calibri" pitchFamily="34" charset="0"/>
              </a:rPr>
              <a:t>Send an email invitation to all members or just presidents with one click</a:t>
            </a:r>
          </a:p>
          <a:p>
            <a:pPr eaLnBrk="1" hangingPunct="1">
              <a:lnSpc>
                <a:spcPct val="90000"/>
              </a:lnSpc>
            </a:pPr>
            <a:r>
              <a:rPr lang="en-US" sz="2400" b="0" dirty="0" smtClean="0">
                <a:solidFill>
                  <a:schemeClr val="tx1">
                    <a:lumMod val="95000"/>
                    <a:lumOff val="5000"/>
                  </a:schemeClr>
                </a:solidFill>
                <a:latin typeface="Calibri" pitchFamily="34" charset="0"/>
              </a:rPr>
              <a:t>A limit of emails that can be sent to executives is imposed to prevent spam messages</a:t>
            </a:r>
          </a:p>
          <a:p>
            <a:pPr eaLnBrk="1" hangingPunct="1">
              <a:lnSpc>
                <a:spcPct val="90000"/>
              </a:lnSpc>
            </a:pPr>
            <a:endParaRPr lang="en-US" sz="2800" dirty="0" smtClean="0">
              <a:latin typeface="Franklin Gothic Book" pitchFamily="34" charset="0"/>
            </a:endParaRPr>
          </a:p>
        </p:txBody>
      </p:sp>
      <p:sp>
        <p:nvSpPr>
          <p:cNvPr id="26627" name="Rectangle 4"/>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Public Message System</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5843">
                                            <p:txEl>
                                              <p:pRg st="0" end="0"/>
                                            </p:txEl>
                                          </p:spTgt>
                                        </p:tgtEl>
                                        <p:attrNameLst>
                                          <p:attrName>style.visibility</p:attrName>
                                        </p:attrNameLst>
                                      </p:cBhvr>
                                      <p:to>
                                        <p:strVal val="visible"/>
                                      </p:to>
                                    </p:set>
                                    <p:anim calcmode="lin" valueType="num">
                                      <p:cBhvr>
                                        <p:cTn id="11" dur="1000" fill="hold"/>
                                        <p:tgtEl>
                                          <p:spTgt spid="3584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58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584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5843">
                                            <p:txEl>
                                              <p:pRg st="1" end="1"/>
                                            </p:txEl>
                                          </p:spTgt>
                                        </p:tgtEl>
                                        <p:attrNameLst>
                                          <p:attrName>style.visibility</p:attrName>
                                        </p:attrNameLst>
                                      </p:cBhvr>
                                      <p:to>
                                        <p:strVal val="visible"/>
                                      </p:to>
                                    </p:set>
                                    <p:anim calcmode="lin" valueType="num">
                                      <p:cBhvr>
                                        <p:cTn id="18" dur="1000" fill="hold"/>
                                        <p:tgtEl>
                                          <p:spTgt spid="3584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58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584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5843">
                                            <p:txEl>
                                              <p:pRg st="2" end="2"/>
                                            </p:txEl>
                                          </p:spTgt>
                                        </p:tgtEl>
                                        <p:attrNameLst>
                                          <p:attrName>style.visibility</p:attrName>
                                        </p:attrNameLst>
                                      </p:cBhvr>
                                      <p:to>
                                        <p:strVal val="visible"/>
                                      </p:to>
                                    </p:set>
                                    <p:anim calcmode="lin" valueType="num">
                                      <p:cBhvr>
                                        <p:cTn id="25" dur="1000" fill="hold"/>
                                        <p:tgtEl>
                                          <p:spTgt spid="3584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58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584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Rectangle 3"/>
          <p:cNvSpPr>
            <a:spLocks noGrp="1" noChangeArrowheads="1"/>
          </p:cNvSpPr>
          <p:nvPr>
            <p:ph type="body" idx="1"/>
          </p:nvPr>
        </p:nvSpPr>
        <p:spPr bwMode="auto">
          <a:xfrm>
            <a:off x="685800" y="1196975"/>
            <a:ext cx="7772400" cy="4824413"/>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endParaRPr lang="en-US" sz="2400" dirty="0" smtClean="0">
              <a:latin typeface="Calibri" pitchFamily="34" charset="0"/>
            </a:endParaRPr>
          </a:p>
          <a:p>
            <a:pPr eaLnBrk="1" hangingPunct="1">
              <a:lnSpc>
                <a:spcPct val="90000"/>
              </a:lnSpc>
            </a:pPr>
            <a:r>
              <a:rPr lang="en-US" sz="2000" b="0" dirty="0" smtClean="0">
                <a:solidFill>
                  <a:schemeClr val="tx1">
                    <a:lumMod val="95000"/>
                    <a:lumOff val="5000"/>
                  </a:schemeClr>
                </a:solidFill>
                <a:latin typeface="Calibri" pitchFamily="34" charset="0"/>
              </a:rPr>
              <a:t>Each email message is personalized with the member’s name and club</a:t>
            </a:r>
          </a:p>
          <a:p>
            <a:pPr eaLnBrk="1" hangingPunct="1">
              <a:lnSpc>
                <a:spcPct val="90000"/>
              </a:lnSpc>
            </a:pPr>
            <a:r>
              <a:rPr lang="en-US" sz="2000" b="0" dirty="0" smtClean="0">
                <a:solidFill>
                  <a:schemeClr val="tx1">
                    <a:lumMod val="95000"/>
                    <a:lumOff val="5000"/>
                  </a:schemeClr>
                </a:solidFill>
                <a:latin typeface="Calibri" pitchFamily="34" charset="0"/>
              </a:rPr>
              <a:t>You can optionally attach the recipient list, thus reducing unnecessary forwards</a:t>
            </a:r>
          </a:p>
          <a:p>
            <a:pPr eaLnBrk="1" hangingPunct="1">
              <a:lnSpc>
                <a:spcPct val="90000"/>
              </a:lnSpc>
            </a:pPr>
            <a:r>
              <a:rPr lang="en-US" sz="2000" b="0" dirty="0" smtClean="0">
                <a:solidFill>
                  <a:schemeClr val="tx1">
                    <a:lumMod val="95000"/>
                    <a:lumOff val="5000"/>
                  </a:schemeClr>
                </a:solidFill>
                <a:latin typeface="Calibri" pitchFamily="34" charset="0"/>
              </a:rPr>
              <a:t>Always uses the latest emails and members on database, so if a member changes his/her address, it is reflected everywhere, in all distribution lists, without need to notify others.</a:t>
            </a:r>
          </a:p>
          <a:p>
            <a:pPr eaLnBrk="1" hangingPunct="1">
              <a:lnSpc>
                <a:spcPct val="90000"/>
              </a:lnSpc>
            </a:pPr>
            <a:r>
              <a:rPr lang="en-US" sz="2000" b="0" dirty="0" smtClean="0">
                <a:solidFill>
                  <a:schemeClr val="tx1">
                    <a:lumMod val="95000"/>
                    <a:lumOff val="5000"/>
                  </a:schemeClr>
                </a:solidFill>
                <a:latin typeface="Calibri" pitchFamily="34" charset="0"/>
              </a:rPr>
              <a:t>Choose to archive your emails after 1, 3 or 12 months</a:t>
            </a:r>
          </a:p>
          <a:p>
            <a:pPr eaLnBrk="1" hangingPunct="1">
              <a:lnSpc>
                <a:spcPct val="90000"/>
              </a:lnSpc>
            </a:pPr>
            <a:r>
              <a:rPr lang="en-US" sz="2000" b="0" dirty="0" smtClean="0">
                <a:solidFill>
                  <a:schemeClr val="tx1">
                    <a:lumMod val="95000"/>
                    <a:lumOff val="5000"/>
                  </a:schemeClr>
                </a:solidFill>
                <a:latin typeface="Calibri" pitchFamily="34" charset="0"/>
              </a:rPr>
              <a:t>Email addresses of members remain hidden and protected from spam</a:t>
            </a:r>
          </a:p>
          <a:p>
            <a:pPr eaLnBrk="1" hangingPunct="1">
              <a:lnSpc>
                <a:spcPct val="90000"/>
              </a:lnSpc>
            </a:pPr>
            <a:r>
              <a:rPr lang="en-US" sz="2000" b="0" dirty="0" smtClean="0">
                <a:solidFill>
                  <a:schemeClr val="tx1">
                    <a:lumMod val="95000"/>
                    <a:lumOff val="5000"/>
                  </a:schemeClr>
                </a:solidFill>
                <a:latin typeface="Calibri" pitchFamily="34" charset="0"/>
              </a:rPr>
              <a:t>Presidents can forward message to all their members with one click</a:t>
            </a:r>
          </a:p>
        </p:txBody>
      </p:sp>
      <p:sp>
        <p:nvSpPr>
          <p:cNvPr id="23555" name="Rectangle 4"/>
          <p:cNvSpPr>
            <a:spLocks noChangeArrowheads="1"/>
          </p:cNvSpPr>
          <p:nvPr/>
        </p:nvSpPr>
        <p:spPr bwMode="auto">
          <a:xfrm>
            <a:off x="381000" y="3810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Unique Benefits</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355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7587">
                                            <p:txEl>
                                              <p:pRg st="1" end="1"/>
                                            </p:txEl>
                                          </p:spTgt>
                                        </p:tgtEl>
                                        <p:attrNameLst>
                                          <p:attrName>style.visibility</p:attrName>
                                        </p:attrNameLst>
                                      </p:cBhvr>
                                      <p:to>
                                        <p:strVal val="visible"/>
                                      </p:to>
                                    </p:set>
                                    <p:anim calcmode="lin" valueType="num">
                                      <p:cBhvr>
                                        <p:cTn id="11" dur="1000" fill="hold"/>
                                        <p:tgtEl>
                                          <p:spTgt spid="67587">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6758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758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67587">
                                            <p:txEl>
                                              <p:pRg st="2" end="2"/>
                                            </p:txEl>
                                          </p:spTgt>
                                        </p:tgtEl>
                                        <p:attrNameLst>
                                          <p:attrName>style.visibility</p:attrName>
                                        </p:attrNameLst>
                                      </p:cBhvr>
                                      <p:to>
                                        <p:strVal val="visible"/>
                                      </p:to>
                                    </p:set>
                                    <p:anim calcmode="lin" valueType="num">
                                      <p:cBhvr>
                                        <p:cTn id="18" dur="1000" fill="hold"/>
                                        <p:tgtEl>
                                          <p:spTgt spid="67587">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6758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6758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67587">
                                            <p:txEl>
                                              <p:pRg st="3" end="3"/>
                                            </p:txEl>
                                          </p:spTgt>
                                        </p:tgtEl>
                                        <p:attrNameLst>
                                          <p:attrName>style.visibility</p:attrName>
                                        </p:attrNameLst>
                                      </p:cBhvr>
                                      <p:to>
                                        <p:strVal val="visible"/>
                                      </p:to>
                                    </p:set>
                                    <p:anim calcmode="lin" valueType="num">
                                      <p:cBhvr>
                                        <p:cTn id="25" dur="1000" fill="hold"/>
                                        <p:tgtEl>
                                          <p:spTgt spid="67587">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6758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6758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67587">
                                            <p:txEl>
                                              <p:pRg st="4" end="4"/>
                                            </p:txEl>
                                          </p:spTgt>
                                        </p:tgtEl>
                                        <p:attrNameLst>
                                          <p:attrName>style.visibility</p:attrName>
                                        </p:attrNameLst>
                                      </p:cBhvr>
                                      <p:to>
                                        <p:strVal val="visible"/>
                                      </p:to>
                                    </p:set>
                                    <p:anim calcmode="lin" valueType="num">
                                      <p:cBhvr>
                                        <p:cTn id="32" dur="1000" fill="hold"/>
                                        <p:tgtEl>
                                          <p:spTgt spid="67587">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6758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67587">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67587">
                                            <p:txEl>
                                              <p:pRg st="5" end="5"/>
                                            </p:txEl>
                                          </p:spTgt>
                                        </p:tgtEl>
                                        <p:attrNameLst>
                                          <p:attrName>style.visibility</p:attrName>
                                        </p:attrNameLst>
                                      </p:cBhvr>
                                      <p:to>
                                        <p:strVal val="visible"/>
                                      </p:to>
                                    </p:set>
                                    <p:anim calcmode="lin" valueType="num">
                                      <p:cBhvr>
                                        <p:cTn id="39" dur="1000" fill="hold"/>
                                        <p:tgtEl>
                                          <p:spTgt spid="67587">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6758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67587">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6758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Rectangle 3"/>
          <p:cNvSpPr>
            <a:spLocks noGrp="1" noChangeArrowheads="1"/>
          </p:cNvSpPr>
          <p:nvPr>
            <p:ph type="body" idx="1"/>
          </p:nvPr>
        </p:nvSpPr>
        <p:spPr bwMode="auto">
          <a:xfrm>
            <a:off x="685800" y="1371600"/>
            <a:ext cx="8062913" cy="32004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r>
              <a:rPr lang="en-US" sz="2800" b="0" dirty="0" smtClean="0">
                <a:solidFill>
                  <a:schemeClr val="tx1">
                    <a:lumMod val="95000"/>
                    <a:lumOff val="5000"/>
                  </a:schemeClr>
                </a:solidFill>
                <a:latin typeface="Franklin Gothic Book" pitchFamily="34" charset="0"/>
              </a:rPr>
              <a:t>Promote your event</a:t>
            </a:r>
          </a:p>
          <a:p>
            <a:pPr lvl="1">
              <a:lnSpc>
                <a:spcPct val="90000"/>
              </a:lnSpc>
            </a:pPr>
            <a:r>
              <a:rPr lang="en-US" sz="2400" dirty="0" smtClean="0">
                <a:solidFill>
                  <a:schemeClr val="tx1">
                    <a:lumMod val="95000"/>
                    <a:lumOff val="5000"/>
                  </a:schemeClr>
                </a:solidFill>
                <a:latin typeface="Franklin Gothic Book" pitchFamily="34" charset="0"/>
              </a:rPr>
              <a:t>E-mail the event announcement to all members and friends with the click of a button</a:t>
            </a:r>
          </a:p>
          <a:p>
            <a:pPr lvl="1">
              <a:lnSpc>
                <a:spcPct val="90000"/>
              </a:lnSpc>
            </a:pPr>
            <a:r>
              <a:rPr lang="en-US" sz="2400" b="0" dirty="0" smtClean="0">
                <a:solidFill>
                  <a:schemeClr val="tx1">
                    <a:lumMod val="95000"/>
                    <a:lumOff val="5000"/>
                  </a:schemeClr>
                </a:solidFill>
                <a:latin typeface="Franklin Gothic Book" pitchFamily="34" charset="0"/>
              </a:rPr>
              <a:t>It will also appear on your home page, complete with a map generated automatically using the address.</a:t>
            </a:r>
          </a:p>
          <a:p>
            <a:pPr lvl="1">
              <a:lnSpc>
                <a:spcPct val="90000"/>
              </a:lnSpc>
            </a:pPr>
            <a:r>
              <a:rPr lang="en-US" sz="2400" dirty="0" smtClean="0">
                <a:solidFill>
                  <a:schemeClr val="tx1">
                    <a:lumMod val="95000"/>
                    <a:lumOff val="5000"/>
                  </a:schemeClr>
                </a:solidFill>
                <a:latin typeface="Franklin Gothic Book" pitchFamily="34" charset="0"/>
              </a:rPr>
              <a:t>Event announcements are emailed to club members and other members in the District.</a:t>
            </a:r>
          </a:p>
          <a:p>
            <a:pPr lvl="1">
              <a:lnSpc>
                <a:spcPct val="90000"/>
              </a:lnSpc>
            </a:pPr>
            <a:r>
              <a:rPr lang="en-US" sz="2400" b="0" dirty="0" smtClean="0">
                <a:solidFill>
                  <a:schemeClr val="tx1">
                    <a:lumMod val="95000"/>
                    <a:lumOff val="5000"/>
                  </a:schemeClr>
                </a:solidFill>
                <a:latin typeface="Franklin Gothic Book" pitchFamily="34" charset="0"/>
              </a:rPr>
              <a:t>Generate a signup sheet and email it to the presidents of other clubs in your District</a:t>
            </a:r>
          </a:p>
          <a:p>
            <a:pPr eaLnBrk="1" hangingPunct="1">
              <a:lnSpc>
                <a:spcPct val="90000"/>
              </a:lnSpc>
              <a:buNone/>
            </a:pPr>
            <a:endParaRPr lang="en-US" sz="2800" b="0" dirty="0" smtClean="0">
              <a:solidFill>
                <a:schemeClr val="tx1">
                  <a:lumMod val="95000"/>
                  <a:lumOff val="5000"/>
                </a:schemeClr>
              </a:solidFill>
              <a:latin typeface="Franklin Gothic Book" pitchFamily="34" charset="0"/>
            </a:endParaRPr>
          </a:p>
        </p:txBody>
      </p:sp>
      <p:sp>
        <p:nvSpPr>
          <p:cNvPr id="27652" name="Rectangle 4"/>
          <p:cNvSpPr>
            <a:spLocks noChangeArrowheads="1"/>
          </p:cNvSpPr>
          <p:nvPr/>
        </p:nvSpPr>
        <p:spPr bwMode="auto">
          <a:xfrm>
            <a:off x="381000" y="5334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Event Planner</a:t>
            </a:r>
            <a:endParaRPr lang="en-CA" sz="5400" dirty="0">
              <a:solidFill>
                <a:srgbClr val="00B0F0"/>
              </a:solidFill>
              <a:latin typeface="Calibri" pitchFamily="34" charset="0"/>
            </a:endParaRPr>
          </a:p>
        </p:txBody>
      </p:sp>
      <p:sp>
        <p:nvSpPr>
          <p:cNvPr id="6" name="TextBox 5"/>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5843">
                                            <p:txEl>
                                              <p:pRg st="0" end="0"/>
                                            </p:txEl>
                                          </p:spTgt>
                                        </p:tgtEl>
                                        <p:attrNameLst>
                                          <p:attrName>style.visibility</p:attrName>
                                        </p:attrNameLst>
                                      </p:cBhvr>
                                      <p:to>
                                        <p:strVal val="visible"/>
                                      </p:to>
                                    </p:set>
                                    <p:anim calcmode="lin" valueType="num">
                                      <p:cBhvr>
                                        <p:cTn id="11" dur="1000" fill="hold"/>
                                        <p:tgtEl>
                                          <p:spTgt spid="3584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584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584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5843">
                                            <p:txEl>
                                              <p:pRg st="1" end="1"/>
                                            </p:txEl>
                                          </p:spTgt>
                                        </p:tgtEl>
                                        <p:attrNameLst>
                                          <p:attrName>style.visibility</p:attrName>
                                        </p:attrNameLst>
                                      </p:cBhvr>
                                      <p:to>
                                        <p:strVal val="visible"/>
                                      </p:to>
                                    </p:set>
                                    <p:anim calcmode="lin" valueType="num">
                                      <p:cBhvr>
                                        <p:cTn id="18" dur="1000" fill="hold"/>
                                        <p:tgtEl>
                                          <p:spTgt spid="3584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584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584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5843">
                                            <p:txEl>
                                              <p:pRg st="2" end="2"/>
                                            </p:txEl>
                                          </p:spTgt>
                                        </p:tgtEl>
                                        <p:attrNameLst>
                                          <p:attrName>style.visibility</p:attrName>
                                        </p:attrNameLst>
                                      </p:cBhvr>
                                      <p:to>
                                        <p:strVal val="visible"/>
                                      </p:to>
                                    </p:set>
                                    <p:anim calcmode="lin" valueType="num">
                                      <p:cBhvr>
                                        <p:cTn id="25" dur="1000" fill="hold"/>
                                        <p:tgtEl>
                                          <p:spTgt spid="3584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584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584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5843">
                                            <p:txEl>
                                              <p:pRg st="3" end="3"/>
                                            </p:txEl>
                                          </p:spTgt>
                                        </p:tgtEl>
                                        <p:attrNameLst>
                                          <p:attrName>style.visibility</p:attrName>
                                        </p:attrNameLst>
                                      </p:cBhvr>
                                      <p:to>
                                        <p:strVal val="visible"/>
                                      </p:to>
                                    </p:set>
                                    <p:anim calcmode="lin" valueType="num">
                                      <p:cBhvr>
                                        <p:cTn id="32" dur="1000" fill="hold"/>
                                        <p:tgtEl>
                                          <p:spTgt spid="3584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584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584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5843">
                                            <p:txEl>
                                              <p:pRg st="4" end="4"/>
                                            </p:txEl>
                                          </p:spTgt>
                                        </p:tgtEl>
                                        <p:attrNameLst>
                                          <p:attrName>style.visibility</p:attrName>
                                        </p:attrNameLst>
                                      </p:cBhvr>
                                      <p:to>
                                        <p:strVal val="visible"/>
                                      </p:to>
                                    </p:set>
                                    <p:anim calcmode="lin" valueType="num">
                                      <p:cBhvr>
                                        <p:cTn id="39" dur="1000" fill="hold"/>
                                        <p:tgtEl>
                                          <p:spTgt spid="3584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584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584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9" name="Text Box 5"/>
          <p:cNvSpPr txBox="1">
            <a:spLocks noChangeArrowheads="1"/>
          </p:cNvSpPr>
          <p:nvPr/>
        </p:nvSpPr>
        <p:spPr bwMode="auto">
          <a:xfrm>
            <a:off x="250825" y="1628775"/>
            <a:ext cx="2592388" cy="1570038"/>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All events can be posted to the website on their own page</a:t>
            </a:r>
            <a:endParaRPr lang="en-CA" dirty="0">
              <a:latin typeface="Calibri" pitchFamily="34" charset="0"/>
            </a:endParaRPr>
          </a:p>
        </p:txBody>
      </p:sp>
      <p:sp>
        <p:nvSpPr>
          <p:cNvPr id="36870" name="Text Box 6"/>
          <p:cNvSpPr txBox="1">
            <a:spLocks noChangeArrowheads="1"/>
          </p:cNvSpPr>
          <p:nvPr/>
        </p:nvSpPr>
        <p:spPr bwMode="auto">
          <a:xfrm>
            <a:off x="250825" y="3240088"/>
            <a:ext cx="2592388" cy="1938337"/>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Related Links can be added, such as PDF forms and links to other websites</a:t>
            </a:r>
            <a:endParaRPr lang="en-CA" dirty="0">
              <a:latin typeface="Calibri" pitchFamily="34" charset="0"/>
            </a:endParaRPr>
          </a:p>
        </p:txBody>
      </p:sp>
      <p:sp>
        <p:nvSpPr>
          <p:cNvPr id="36871" name="Text Box 7"/>
          <p:cNvSpPr txBox="1">
            <a:spLocks noChangeArrowheads="1"/>
          </p:cNvSpPr>
          <p:nvPr/>
        </p:nvSpPr>
        <p:spPr bwMode="auto">
          <a:xfrm>
            <a:off x="250825" y="4800600"/>
            <a:ext cx="2592388" cy="1200150"/>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Register Online link available to District members</a:t>
            </a:r>
            <a:endParaRPr lang="en-CA" dirty="0">
              <a:latin typeface="Calibri" pitchFamily="34" charset="0"/>
            </a:endParaRPr>
          </a:p>
        </p:txBody>
      </p:sp>
      <p:sp>
        <p:nvSpPr>
          <p:cNvPr id="28679" name="Rectangle 12"/>
          <p:cNvSpPr>
            <a:spLocks noChangeArrowheads="1"/>
          </p:cNvSpPr>
          <p:nvPr/>
        </p:nvSpPr>
        <p:spPr bwMode="auto">
          <a:xfrm>
            <a:off x="323850" y="5334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Event Planner</a:t>
            </a:r>
            <a:endParaRPr lang="en-CA" sz="5400" dirty="0">
              <a:solidFill>
                <a:srgbClr val="00B0F0"/>
              </a:solidFill>
              <a:latin typeface="Calibri" pitchFamily="34" charset="0"/>
            </a:endParaRPr>
          </a:p>
        </p:txBody>
      </p:sp>
      <p:pic>
        <p:nvPicPr>
          <p:cNvPr id="28680" name="Picture 9"/>
          <p:cNvPicPr>
            <a:picLocks noChangeAspect="1" noChangeArrowheads="1"/>
          </p:cNvPicPr>
          <p:nvPr/>
        </p:nvPicPr>
        <p:blipFill>
          <a:blip r:embed="rId3" cstate="print"/>
          <a:srcRect l="19391" t="22446" r="29808" b="40080"/>
          <a:stretch>
            <a:fillRect/>
          </a:stretch>
        </p:blipFill>
        <p:spPr bwMode="auto">
          <a:xfrm>
            <a:off x="3571875" y="1928813"/>
            <a:ext cx="4929188" cy="3286125"/>
          </a:xfrm>
          <a:prstGeom prst="rect">
            <a:avLst/>
          </a:prstGeom>
          <a:noFill/>
          <a:ln w="9525">
            <a:solidFill>
              <a:schemeClr val="tx1"/>
            </a:solidFill>
            <a:miter lim="800000"/>
            <a:headEnd/>
            <a:tailEnd/>
          </a:ln>
        </p:spPr>
      </p:pic>
      <p:sp>
        <p:nvSpPr>
          <p:cNvPr id="9" name="TextBox 8"/>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10" name="Striped Right Arrow 9"/>
          <p:cNvSpPr/>
          <p:nvPr/>
        </p:nvSpPr>
        <p:spPr bwMode="auto">
          <a:xfrm rot="19881161">
            <a:off x="2057301" y="2719628"/>
            <a:ext cx="1530164"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1" name="Striped Right Arrow 10"/>
          <p:cNvSpPr/>
          <p:nvPr/>
        </p:nvSpPr>
        <p:spPr bwMode="auto">
          <a:xfrm rot="19697653">
            <a:off x="2164295" y="4471811"/>
            <a:ext cx="1359145"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67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6869">
                                            <p:txEl>
                                              <p:pRg st="0" end="0"/>
                                            </p:txEl>
                                          </p:spTgt>
                                        </p:tgtEl>
                                        <p:attrNameLst>
                                          <p:attrName>style.visibility</p:attrName>
                                        </p:attrNameLst>
                                      </p:cBhvr>
                                      <p:to>
                                        <p:strVal val="visible"/>
                                      </p:to>
                                    </p:set>
                                    <p:anim calcmode="lin" valueType="num">
                                      <p:cBhvr>
                                        <p:cTn id="11" dur="1000" fill="hold"/>
                                        <p:tgtEl>
                                          <p:spTgt spid="36869">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6869">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6869">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28680"/>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36870">
                                            <p:txEl>
                                              <p:pRg st="0" end="0"/>
                                            </p:txEl>
                                          </p:spTgt>
                                        </p:tgtEl>
                                        <p:attrNameLst>
                                          <p:attrName>style.visibility</p:attrName>
                                        </p:attrNameLst>
                                      </p:cBhvr>
                                      <p:to>
                                        <p:strVal val="visible"/>
                                      </p:to>
                                    </p:set>
                                    <p:anim calcmode="lin" valueType="num">
                                      <p:cBhvr>
                                        <p:cTn id="22" dur="1000" fill="hold"/>
                                        <p:tgtEl>
                                          <p:spTgt spid="36870">
                                            <p:txEl>
                                              <p:pRg st="0" end="0"/>
                                            </p:txEl>
                                          </p:spTgt>
                                        </p:tgtEl>
                                        <p:attrNameLst>
                                          <p:attrName>ppt_x</p:attrName>
                                        </p:attrNameLst>
                                      </p:cBhvr>
                                      <p:tavLst>
                                        <p:tav tm="0">
                                          <p:val>
                                            <p:strVal val="#ppt_x-.2"/>
                                          </p:val>
                                        </p:tav>
                                        <p:tav tm="100000">
                                          <p:val>
                                            <p:strVal val="#ppt_x"/>
                                          </p:val>
                                        </p:tav>
                                      </p:tavLst>
                                    </p:anim>
                                    <p:anim calcmode="lin" valueType="num">
                                      <p:cBhvr>
                                        <p:cTn id="23" dur="1000" fill="hold"/>
                                        <p:tgtEl>
                                          <p:spTgt spid="3687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6870">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1000" fill="hold"/>
                                        <p:tgtEl>
                                          <p:spTgt spid="10"/>
                                        </p:tgtEl>
                                        <p:attrNameLst>
                                          <p:attrName>ppt_x</p:attrName>
                                        </p:attrNameLst>
                                      </p:cBhvr>
                                      <p:tavLst>
                                        <p:tav tm="0">
                                          <p:val>
                                            <p:strVal val="#ppt_x-.2"/>
                                          </p:val>
                                        </p:tav>
                                        <p:tav tm="100000">
                                          <p:val>
                                            <p:strVal val="#ppt_x"/>
                                          </p:val>
                                        </p:tav>
                                      </p:tavLst>
                                    </p:anim>
                                    <p:anim calcmode="lin" valueType="num">
                                      <p:cBhvr>
                                        <p:cTn id="30"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0"/>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6871">
                                            <p:txEl>
                                              <p:pRg st="0" end="0"/>
                                            </p:txEl>
                                          </p:spTgt>
                                        </p:tgtEl>
                                        <p:attrNameLst>
                                          <p:attrName>style.visibility</p:attrName>
                                        </p:attrNameLst>
                                      </p:cBhvr>
                                      <p:to>
                                        <p:strVal val="visible"/>
                                      </p:to>
                                    </p:set>
                                    <p:anim calcmode="lin" valueType="num">
                                      <p:cBhvr>
                                        <p:cTn id="36" dur="1000" fill="hold"/>
                                        <p:tgtEl>
                                          <p:spTgt spid="36871">
                                            <p:txEl>
                                              <p:pRg st="0" end="0"/>
                                            </p:txEl>
                                          </p:spTgt>
                                        </p:tgtEl>
                                        <p:attrNameLst>
                                          <p:attrName>ppt_x</p:attrName>
                                        </p:attrNameLst>
                                      </p:cBhvr>
                                      <p:tavLst>
                                        <p:tav tm="0">
                                          <p:val>
                                            <p:strVal val="#ppt_x-.2"/>
                                          </p:val>
                                        </p:tav>
                                        <p:tav tm="100000">
                                          <p:val>
                                            <p:strVal val="#ppt_x"/>
                                          </p:val>
                                        </p:tav>
                                      </p:tavLst>
                                    </p:anim>
                                    <p:anim calcmode="lin" valueType="num">
                                      <p:cBhvr>
                                        <p:cTn id="37" dur="1000" fill="hold"/>
                                        <p:tgtEl>
                                          <p:spTgt spid="3687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6871">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ppt_x</p:attrName>
                                        </p:attrNameLst>
                                      </p:cBhvr>
                                      <p:tavLst>
                                        <p:tav tm="0">
                                          <p:val>
                                            <p:strVal val="#ppt_x-.2"/>
                                          </p:val>
                                        </p:tav>
                                        <p:tav tm="100000">
                                          <p:val>
                                            <p:strVal val="#ppt_x"/>
                                          </p:val>
                                        </p:tav>
                                      </p:tavLst>
                                    </p:anim>
                                    <p:anim calcmode="lin" valueType="num">
                                      <p:cBhvr>
                                        <p:cTn id="44"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9" grpId="0" animBg="1"/>
      <p:bldP spid="10" grpId="0" animBg="1"/>
      <p:bldP spid="1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084" name="Picture 4"/>
          <p:cNvPicPr>
            <a:picLocks noChangeAspect="1" noChangeArrowheads="1"/>
          </p:cNvPicPr>
          <p:nvPr/>
        </p:nvPicPr>
        <p:blipFill>
          <a:blip r:embed="rId3" cstate="print"/>
          <a:srcRect/>
          <a:stretch>
            <a:fillRect/>
          </a:stretch>
        </p:blipFill>
        <p:spPr bwMode="auto">
          <a:xfrm>
            <a:off x="5486400" y="990600"/>
            <a:ext cx="2616200" cy="2663825"/>
          </a:xfrm>
          <a:prstGeom prst="rect">
            <a:avLst/>
          </a:prstGeom>
          <a:noFill/>
          <a:ln w="9525">
            <a:noFill/>
            <a:miter lim="800000"/>
            <a:headEnd/>
            <a:tailEnd/>
          </a:ln>
        </p:spPr>
      </p:pic>
      <p:sp>
        <p:nvSpPr>
          <p:cNvPr id="46085" name="Text Box 5"/>
          <p:cNvSpPr txBox="1">
            <a:spLocks noChangeArrowheads="1"/>
          </p:cNvSpPr>
          <p:nvPr/>
        </p:nvSpPr>
        <p:spPr bwMode="auto">
          <a:xfrm>
            <a:off x="215900" y="4005263"/>
            <a:ext cx="2268538" cy="1570037"/>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Email Invitations out to members asking them to register online</a:t>
            </a:r>
            <a:endParaRPr lang="en-CA" dirty="0">
              <a:latin typeface="Calibri" pitchFamily="34" charset="0"/>
            </a:endParaRPr>
          </a:p>
        </p:txBody>
      </p:sp>
      <p:sp>
        <p:nvSpPr>
          <p:cNvPr id="46087" name="Text Box 7"/>
          <p:cNvSpPr txBox="1">
            <a:spLocks noChangeArrowheads="1"/>
          </p:cNvSpPr>
          <p:nvPr/>
        </p:nvSpPr>
        <p:spPr bwMode="auto">
          <a:xfrm>
            <a:off x="611188" y="1371600"/>
            <a:ext cx="2520950" cy="1570038"/>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Maps auto-generated based on address you provide</a:t>
            </a:r>
            <a:endParaRPr lang="en-CA" dirty="0">
              <a:latin typeface="Calibri" pitchFamily="34" charset="0"/>
            </a:endParaRPr>
          </a:p>
        </p:txBody>
      </p:sp>
      <p:sp>
        <p:nvSpPr>
          <p:cNvPr id="29703" name="Rectangle 11"/>
          <p:cNvSpPr>
            <a:spLocks noChangeArrowheads="1"/>
          </p:cNvSpPr>
          <p:nvPr/>
        </p:nvSpPr>
        <p:spPr bwMode="auto">
          <a:xfrm>
            <a:off x="381000" y="5334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Email Invitations</a:t>
            </a:r>
            <a:endParaRPr lang="en-CA" sz="5400" dirty="0">
              <a:solidFill>
                <a:srgbClr val="00B0F0"/>
              </a:solidFill>
              <a:latin typeface="Calibri" pitchFamily="34" charset="0"/>
            </a:endParaRPr>
          </a:p>
        </p:txBody>
      </p:sp>
      <p:pic>
        <p:nvPicPr>
          <p:cNvPr id="29704" name="Picture 8"/>
          <p:cNvPicPr>
            <a:picLocks noChangeAspect="1" noChangeArrowheads="1"/>
          </p:cNvPicPr>
          <p:nvPr/>
        </p:nvPicPr>
        <p:blipFill>
          <a:blip r:embed="rId4" cstate="print"/>
          <a:srcRect l="575" t="14429" r="37660" b="52306"/>
          <a:stretch>
            <a:fillRect/>
          </a:stretch>
        </p:blipFill>
        <p:spPr bwMode="auto">
          <a:xfrm>
            <a:off x="3143250" y="3643313"/>
            <a:ext cx="5751513" cy="2500312"/>
          </a:xfrm>
          <a:prstGeom prst="rect">
            <a:avLst/>
          </a:prstGeom>
          <a:noFill/>
          <a:ln w="9525">
            <a:noFill/>
            <a:miter lim="800000"/>
            <a:headEnd/>
            <a:tailEnd/>
          </a:ln>
        </p:spPr>
      </p:pic>
      <p:sp>
        <p:nvSpPr>
          <p:cNvPr id="9" name="TextBox 8"/>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10" name="Striped Right Arrow 9"/>
          <p:cNvSpPr/>
          <p:nvPr/>
        </p:nvSpPr>
        <p:spPr bwMode="auto">
          <a:xfrm rot="494061">
            <a:off x="2442626" y="2097667"/>
            <a:ext cx="270875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1" name="Striped Right Arrow 10"/>
          <p:cNvSpPr/>
          <p:nvPr/>
        </p:nvSpPr>
        <p:spPr bwMode="auto">
          <a:xfrm rot="20276267">
            <a:off x="1834829" y="4624073"/>
            <a:ext cx="1138256"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70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608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46087">
                                            <p:txEl>
                                              <p:pRg st="0" end="0"/>
                                            </p:txEl>
                                          </p:spTgt>
                                        </p:tgtEl>
                                        <p:attrNameLst>
                                          <p:attrName>style.visibility</p:attrName>
                                        </p:attrNameLst>
                                      </p:cBhvr>
                                      <p:to>
                                        <p:strVal val="visible"/>
                                      </p:to>
                                    </p:set>
                                    <p:anim calcmode="lin" valueType="num">
                                      <p:cBhvr>
                                        <p:cTn id="15" dur="1000" fill="hold"/>
                                        <p:tgtEl>
                                          <p:spTgt spid="46087">
                                            <p:txEl>
                                              <p:pRg st="0" end="0"/>
                                            </p:txEl>
                                          </p:spTgt>
                                        </p:tgtEl>
                                        <p:attrNameLst>
                                          <p:attrName>ppt_x</p:attrName>
                                        </p:attrNameLst>
                                      </p:cBhvr>
                                      <p:tavLst>
                                        <p:tav tm="0">
                                          <p:val>
                                            <p:strVal val="#ppt_x-.2"/>
                                          </p:val>
                                        </p:tav>
                                        <p:tav tm="100000">
                                          <p:val>
                                            <p:strVal val="#ppt_x"/>
                                          </p:val>
                                        </p:tav>
                                      </p:tavLst>
                                    </p:anim>
                                    <p:anim calcmode="lin" valueType="num">
                                      <p:cBhvr>
                                        <p:cTn id="16" dur="1000" fill="hold"/>
                                        <p:tgtEl>
                                          <p:spTgt spid="46087">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46087">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p:cTn id="22" dur="1000" fill="hold"/>
                                        <p:tgtEl>
                                          <p:spTgt spid="10"/>
                                        </p:tgtEl>
                                        <p:attrNameLst>
                                          <p:attrName>ppt_x</p:attrName>
                                        </p:attrNameLst>
                                      </p:cBhvr>
                                      <p:tavLst>
                                        <p:tav tm="0">
                                          <p:val>
                                            <p:strVal val="#ppt_x-.2"/>
                                          </p:val>
                                        </p:tav>
                                        <p:tav tm="100000">
                                          <p:val>
                                            <p:strVal val="#ppt_x"/>
                                          </p:val>
                                        </p:tav>
                                      </p:tavLst>
                                    </p:anim>
                                    <p:anim calcmode="lin" valueType="num">
                                      <p:cBhvr>
                                        <p:cTn id="23"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0"/>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9704"/>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9" presetClass="entr" presetSubtype="0" fill="hold" grpId="0" nodeType="clickEffect">
                                  <p:stCondLst>
                                    <p:cond delay="0"/>
                                  </p:stCondLst>
                                  <p:childTnLst>
                                    <p:set>
                                      <p:cBhvr>
                                        <p:cTn id="32" dur="1" fill="hold">
                                          <p:stCondLst>
                                            <p:cond delay="0"/>
                                          </p:stCondLst>
                                        </p:cTn>
                                        <p:tgtEl>
                                          <p:spTgt spid="46085"/>
                                        </p:tgtEl>
                                        <p:attrNameLst>
                                          <p:attrName>style.visibility</p:attrName>
                                        </p:attrNameLst>
                                      </p:cBhvr>
                                      <p:to>
                                        <p:strVal val="visible"/>
                                      </p:to>
                                    </p:set>
                                    <p:anim calcmode="lin" valueType="num">
                                      <p:cBhvr>
                                        <p:cTn id="33" dur="1000" fill="hold"/>
                                        <p:tgtEl>
                                          <p:spTgt spid="46085"/>
                                        </p:tgtEl>
                                        <p:attrNameLst>
                                          <p:attrName>ppt_x</p:attrName>
                                        </p:attrNameLst>
                                      </p:cBhvr>
                                      <p:tavLst>
                                        <p:tav tm="0">
                                          <p:val>
                                            <p:strVal val="#ppt_x-.2"/>
                                          </p:val>
                                        </p:tav>
                                        <p:tav tm="100000">
                                          <p:val>
                                            <p:strVal val="#ppt_x"/>
                                          </p:val>
                                        </p:tav>
                                      </p:tavLst>
                                    </p:anim>
                                    <p:anim calcmode="lin" valueType="num">
                                      <p:cBhvr>
                                        <p:cTn id="34" dur="1000" fill="hold"/>
                                        <p:tgtEl>
                                          <p:spTgt spid="46085"/>
                                        </p:tgtEl>
                                        <p:attrNameLst>
                                          <p:attrName>ppt_y</p:attrName>
                                        </p:attrNameLst>
                                      </p:cBhvr>
                                      <p:tavLst>
                                        <p:tav tm="0">
                                          <p:val>
                                            <p:strVal val="#ppt_y"/>
                                          </p:val>
                                        </p:tav>
                                        <p:tav tm="100000">
                                          <p:val>
                                            <p:strVal val="#ppt_y"/>
                                          </p:val>
                                        </p:tav>
                                      </p:tavLst>
                                    </p:anim>
                                    <p:animEffect transition="in" filter="wipe(right)" prLst="gradientSize: 0.1">
                                      <p:cBhvr>
                                        <p:cTn id="35" dur="1000"/>
                                        <p:tgtEl>
                                          <p:spTgt spid="46085"/>
                                        </p:tgtEl>
                                      </p:cBhvr>
                                    </p:animEffect>
                                  </p:childTnLst>
                                </p:cTn>
                              </p:par>
                            </p:childTnLst>
                          </p:cTn>
                        </p:par>
                      </p:childTnLst>
                    </p:cTn>
                  </p:par>
                  <p:par>
                    <p:cTn id="36" fill="hold">
                      <p:stCondLst>
                        <p:cond delay="indefinite"/>
                      </p:stCondLst>
                      <p:childTnLst>
                        <p:par>
                          <p:cTn id="37" fill="hold">
                            <p:stCondLst>
                              <p:cond delay="0"/>
                            </p:stCondLst>
                            <p:childTnLst>
                              <p:par>
                                <p:cTn id="38" presetID="29"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anim calcmode="lin" valueType="num">
                                      <p:cBhvr>
                                        <p:cTn id="40" dur="1000" fill="hold"/>
                                        <p:tgtEl>
                                          <p:spTgt spid="11"/>
                                        </p:tgtEl>
                                        <p:attrNameLst>
                                          <p:attrName>ppt_x</p:attrName>
                                        </p:attrNameLst>
                                      </p:cBhvr>
                                      <p:tavLst>
                                        <p:tav tm="0">
                                          <p:val>
                                            <p:strVal val="#ppt_x-.2"/>
                                          </p:val>
                                        </p:tav>
                                        <p:tav tm="100000">
                                          <p:val>
                                            <p:strVal val="#ppt_x"/>
                                          </p:val>
                                        </p:tav>
                                      </p:tavLst>
                                    </p:anim>
                                    <p:anim calcmode="lin" valueType="num">
                                      <p:cBhvr>
                                        <p:cTn id="41" dur="10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4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5" grpId="0"/>
      <p:bldP spid="29703"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Event Planner</a:t>
            </a:r>
            <a:endParaRPr lang="en-US" dirty="0"/>
          </a:p>
        </p:txBody>
      </p:sp>
      <p:sp>
        <p:nvSpPr>
          <p:cNvPr id="3" name="Content Placeholder 2"/>
          <p:cNvSpPr>
            <a:spLocks noGrp="1"/>
          </p:cNvSpPr>
          <p:nvPr>
            <p:ph idx="1"/>
          </p:nvPr>
        </p:nvSpPr>
        <p:spPr/>
        <p:txBody>
          <a:bodyPr/>
          <a:lstStyle/>
          <a:p>
            <a:pPr eaLnBrk="1" hangingPunct="1">
              <a:lnSpc>
                <a:spcPct val="90000"/>
              </a:lnSpc>
            </a:pPr>
            <a:r>
              <a:rPr lang="en-US" b="0" dirty="0" smtClean="0">
                <a:solidFill>
                  <a:schemeClr val="tx1">
                    <a:lumMod val="95000"/>
                    <a:lumOff val="5000"/>
                  </a:schemeClr>
                </a:solidFill>
                <a:latin typeface="Franklin Gothic Book" pitchFamily="34" charset="0"/>
              </a:rPr>
              <a:t>Register attendees online</a:t>
            </a:r>
          </a:p>
          <a:p>
            <a:pPr lvl="1">
              <a:lnSpc>
                <a:spcPct val="90000"/>
              </a:lnSpc>
            </a:pPr>
            <a:r>
              <a:rPr lang="en-US" dirty="0" smtClean="0">
                <a:solidFill>
                  <a:schemeClr val="tx1">
                    <a:lumMod val="95000"/>
                    <a:lumOff val="5000"/>
                  </a:schemeClr>
                </a:solidFill>
                <a:latin typeface="Franklin Gothic Book" pitchFamily="34" charset="0"/>
              </a:rPr>
              <a:t>Recipients can </a:t>
            </a:r>
            <a:r>
              <a:rPr lang="en-US" b="1" dirty="0" smtClean="0">
                <a:solidFill>
                  <a:schemeClr val="tx1">
                    <a:lumMod val="95000"/>
                    <a:lumOff val="5000"/>
                  </a:schemeClr>
                </a:solidFill>
                <a:latin typeface="Franklin Gothic Book" pitchFamily="34" charset="0"/>
              </a:rPr>
              <a:t>register online</a:t>
            </a:r>
            <a:r>
              <a:rPr lang="en-US" dirty="0" smtClean="0">
                <a:solidFill>
                  <a:schemeClr val="tx1">
                    <a:lumMod val="95000"/>
                    <a:lumOff val="5000"/>
                  </a:schemeClr>
                </a:solidFill>
                <a:latin typeface="Franklin Gothic Book" pitchFamily="34" charset="0"/>
              </a:rPr>
              <a:t> for the event</a:t>
            </a:r>
          </a:p>
          <a:p>
            <a:pPr lvl="1">
              <a:lnSpc>
                <a:spcPct val="90000"/>
              </a:lnSpc>
            </a:pPr>
            <a:r>
              <a:rPr lang="en-US" dirty="0" smtClean="0">
                <a:solidFill>
                  <a:schemeClr val="tx1">
                    <a:lumMod val="95000"/>
                    <a:lumOff val="5000"/>
                  </a:schemeClr>
                </a:solidFill>
                <a:latin typeface="Franklin Gothic Book" pitchFamily="34" charset="0"/>
              </a:rPr>
              <a:t>Register members of other clubs, friends and guests</a:t>
            </a:r>
          </a:p>
          <a:p>
            <a:pPr lvl="1">
              <a:lnSpc>
                <a:spcPct val="90000"/>
              </a:lnSpc>
            </a:pPr>
            <a:r>
              <a:rPr lang="en-US" b="0" dirty="0" smtClean="0">
                <a:solidFill>
                  <a:schemeClr val="tx1">
                    <a:lumMod val="95000"/>
                    <a:lumOff val="5000"/>
                  </a:schemeClr>
                </a:solidFill>
                <a:latin typeface="Franklin Gothic Book" pitchFamily="34" charset="0"/>
              </a:rPr>
              <a:t>Generate a current listing and count of all attendees at any time</a:t>
            </a:r>
          </a:p>
          <a:p>
            <a:pPr lvl="1">
              <a:lnSpc>
                <a:spcPct val="90000"/>
              </a:lnSpc>
            </a:pPr>
            <a:r>
              <a:rPr lang="en-US" dirty="0" smtClean="0">
                <a:solidFill>
                  <a:schemeClr val="tx1">
                    <a:lumMod val="95000"/>
                    <a:lumOff val="5000"/>
                  </a:schemeClr>
                </a:solidFill>
                <a:latin typeface="Franklin Gothic Book" pitchFamily="34" charset="0"/>
              </a:rPr>
              <a:t>Keep track of account balances</a:t>
            </a:r>
            <a:endParaRPr lang="en-US" b="0" dirty="0" smtClean="0">
              <a:solidFill>
                <a:schemeClr val="tx1">
                  <a:lumMod val="95000"/>
                  <a:lumOff val="5000"/>
                </a:schemeClr>
              </a:solidFill>
              <a:latin typeface="Franklin Gothic Book"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5"/>
          <p:cNvSpPr txBox="1">
            <a:spLocks noChangeArrowheads="1"/>
          </p:cNvSpPr>
          <p:nvPr/>
        </p:nvSpPr>
        <p:spPr bwMode="auto">
          <a:xfrm>
            <a:off x="250825" y="1473200"/>
            <a:ext cx="2952750" cy="2308225"/>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Once a member clicks on “Attending”, they can register themselves and any guest they wish to bring along</a:t>
            </a:r>
            <a:endParaRPr lang="en-CA" dirty="0">
              <a:latin typeface="Calibri" pitchFamily="34" charset="0"/>
            </a:endParaRPr>
          </a:p>
        </p:txBody>
      </p:sp>
      <p:sp>
        <p:nvSpPr>
          <p:cNvPr id="37895" name="Text Box 7"/>
          <p:cNvSpPr txBox="1">
            <a:spLocks noChangeArrowheads="1"/>
          </p:cNvSpPr>
          <p:nvPr/>
        </p:nvSpPr>
        <p:spPr bwMode="auto">
          <a:xfrm>
            <a:off x="263525" y="4073525"/>
            <a:ext cx="2808288" cy="1570038"/>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Online payment can be collected for the event securely by credit card</a:t>
            </a:r>
            <a:endParaRPr lang="en-CA" dirty="0">
              <a:latin typeface="Calibri" pitchFamily="34" charset="0"/>
            </a:endParaRPr>
          </a:p>
        </p:txBody>
      </p:sp>
      <p:sp>
        <p:nvSpPr>
          <p:cNvPr id="30724" name="Rectangle 9"/>
          <p:cNvSpPr>
            <a:spLocks noChangeArrowheads="1"/>
          </p:cNvSpPr>
          <p:nvPr/>
        </p:nvSpPr>
        <p:spPr bwMode="auto">
          <a:xfrm>
            <a:off x="381000" y="6096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Register Online</a:t>
            </a:r>
            <a:endParaRPr lang="en-CA" sz="5400" dirty="0">
              <a:solidFill>
                <a:srgbClr val="00B0F0"/>
              </a:solidFill>
              <a:latin typeface="Calibri" pitchFamily="34" charset="0"/>
            </a:endParaRPr>
          </a:p>
        </p:txBody>
      </p:sp>
      <p:pic>
        <p:nvPicPr>
          <p:cNvPr id="30725" name="Picture 10"/>
          <p:cNvPicPr>
            <a:picLocks noChangeAspect="1" noChangeArrowheads="1"/>
          </p:cNvPicPr>
          <p:nvPr/>
        </p:nvPicPr>
        <p:blipFill>
          <a:blip r:embed="rId3" cstate="print"/>
          <a:srcRect l="19711" t="13828" r="19872" b="21844"/>
          <a:stretch>
            <a:fillRect/>
          </a:stretch>
        </p:blipFill>
        <p:spPr bwMode="auto">
          <a:xfrm>
            <a:off x="3786188" y="1214438"/>
            <a:ext cx="4357687" cy="4429125"/>
          </a:xfrm>
          <a:prstGeom prst="rect">
            <a:avLst/>
          </a:prstGeom>
          <a:noFill/>
          <a:ln w="9525">
            <a:noFill/>
            <a:miter lim="800000"/>
            <a:headEnd/>
            <a:tailEnd/>
          </a:ln>
        </p:spPr>
      </p:pic>
      <p:sp>
        <p:nvSpPr>
          <p:cNvPr id="6" name="TextBox 5"/>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grpId="0" nodeType="clickEffect">
                                  <p:stCondLst>
                                    <p:cond delay="0"/>
                                  </p:stCondLst>
                                  <p:childTnLst>
                                    <p:set>
                                      <p:cBhvr>
                                        <p:cTn id="10" dur="1" fill="hold">
                                          <p:stCondLst>
                                            <p:cond delay="0"/>
                                          </p:stCondLst>
                                        </p:cTn>
                                        <p:tgtEl>
                                          <p:spTgt spid="37893"/>
                                        </p:tgtEl>
                                        <p:attrNameLst>
                                          <p:attrName>style.visibility</p:attrName>
                                        </p:attrNameLst>
                                      </p:cBhvr>
                                      <p:to>
                                        <p:strVal val="visible"/>
                                      </p:to>
                                    </p:set>
                                    <p:anim calcmode="lin" valueType="num">
                                      <p:cBhvr>
                                        <p:cTn id="11" dur="1000" fill="hold"/>
                                        <p:tgtEl>
                                          <p:spTgt spid="37893"/>
                                        </p:tgtEl>
                                        <p:attrNameLst>
                                          <p:attrName>ppt_x</p:attrName>
                                        </p:attrNameLst>
                                      </p:cBhvr>
                                      <p:tavLst>
                                        <p:tav tm="0">
                                          <p:val>
                                            <p:strVal val="#ppt_x-.2"/>
                                          </p:val>
                                        </p:tav>
                                        <p:tav tm="100000">
                                          <p:val>
                                            <p:strVal val="#ppt_x"/>
                                          </p:val>
                                        </p:tav>
                                      </p:tavLst>
                                    </p:anim>
                                    <p:anim calcmode="lin" valueType="num">
                                      <p:cBhvr>
                                        <p:cTn id="12" dur="1000" fill="hold"/>
                                        <p:tgtEl>
                                          <p:spTgt spid="37893"/>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7893"/>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0725"/>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37895"/>
                                        </p:tgtEl>
                                        <p:attrNameLst>
                                          <p:attrName>style.visibility</p:attrName>
                                        </p:attrNameLst>
                                      </p:cBhvr>
                                      <p:to>
                                        <p:strVal val="visible"/>
                                      </p:to>
                                    </p:set>
                                    <p:anim calcmode="lin" valueType="num">
                                      <p:cBhvr>
                                        <p:cTn id="22" dur="1000" fill="hold"/>
                                        <p:tgtEl>
                                          <p:spTgt spid="37895"/>
                                        </p:tgtEl>
                                        <p:attrNameLst>
                                          <p:attrName>ppt_x</p:attrName>
                                        </p:attrNameLst>
                                      </p:cBhvr>
                                      <p:tavLst>
                                        <p:tav tm="0">
                                          <p:val>
                                            <p:strVal val="#ppt_x-.2"/>
                                          </p:val>
                                        </p:tav>
                                        <p:tav tm="100000">
                                          <p:val>
                                            <p:strVal val="#ppt_x"/>
                                          </p:val>
                                        </p:tav>
                                      </p:tavLst>
                                    </p:anim>
                                    <p:anim calcmode="lin" valueType="num">
                                      <p:cBhvr>
                                        <p:cTn id="23" dur="1000" fill="hold"/>
                                        <p:tgtEl>
                                          <p:spTgt spid="37895"/>
                                        </p:tgtEl>
                                        <p:attrNameLst>
                                          <p:attrName>ppt_y</p:attrName>
                                        </p:attrNameLst>
                                      </p:cBhvr>
                                      <p:tavLst>
                                        <p:tav tm="0">
                                          <p:val>
                                            <p:strVal val="#ppt_y"/>
                                          </p:val>
                                        </p:tav>
                                        <p:tav tm="100000">
                                          <p:val>
                                            <p:strVal val="#ppt_y"/>
                                          </p:val>
                                        </p:tav>
                                      </p:tavLst>
                                    </p:anim>
                                    <p:animEffect transition="in" filter="wipe(right)" prLst="gradientSize: 0.1">
                                      <p:cBhvr>
                                        <p:cTn id="24" dur="1000"/>
                                        <p:tgtEl>
                                          <p:spTgt spid="378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5" grpId="0"/>
      <p:bldP spid="3072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3" name="Text Box 5"/>
          <p:cNvSpPr txBox="1">
            <a:spLocks noChangeArrowheads="1"/>
          </p:cNvSpPr>
          <p:nvPr/>
        </p:nvSpPr>
        <p:spPr bwMode="auto">
          <a:xfrm>
            <a:off x="457200" y="1447800"/>
            <a:ext cx="6500812" cy="830263"/>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Executive members can also register multiple people with a few quick clicks.</a:t>
            </a:r>
          </a:p>
        </p:txBody>
      </p:sp>
      <p:sp>
        <p:nvSpPr>
          <p:cNvPr id="37895" name="Text Box 7"/>
          <p:cNvSpPr txBox="1">
            <a:spLocks noChangeArrowheads="1"/>
          </p:cNvSpPr>
          <p:nvPr/>
        </p:nvSpPr>
        <p:spPr bwMode="auto">
          <a:xfrm>
            <a:off x="285750" y="3786188"/>
            <a:ext cx="2428875" cy="1200150"/>
          </a:xfrm>
          <a:prstGeom prst="rect">
            <a:avLst/>
          </a:prstGeom>
          <a:noFill/>
          <a:ln w="9525">
            <a:noFill/>
            <a:miter lim="800000"/>
            <a:headEnd/>
            <a:tailEnd/>
          </a:ln>
        </p:spPr>
        <p:txBody>
          <a:bodyPr>
            <a:spAutoFit/>
          </a:bodyPr>
          <a:lstStyle/>
          <a:p>
            <a:pPr eaLnBrk="0" hangingPunct="0">
              <a:spcBef>
                <a:spcPct val="50000"/>
              </a:spcBef>
            </a:pPr>
            <a:r>
              <a:rPr lang="en-US" b="1" dirty="0">
                <a:latin typeface="Calibri" pitchFamily="34" charset="0"/>
              </a:rPr>
              <a:t>STEP 2: </a:t>
            </a:r>
            <a:r>
              <a:rPr lang="en-US" dirty="0">
                <a:latin typeface="Calibri" pitchFamily="34" charset="0"/>
              </a:rPr>
              <a:t>Select all members and click “Book”</a:t>
            </a:r>
            <a:r>
              <a:rPr lang="en-US" b="1" dirty="0">
                <a:latin typeface="Calibri" pitchFamily="34" charset="0"/>
              </a:rPr>
              <a:t> </a:t>
            </a:r>
            <a:endParaRPr lang="en-CA" b="1" dirty="0">
              <a:latin typeface="Calibri" pitchFamily="34" charset="0"/>
            </a:endParaRPr>
          </a:p>
        </p:txBody>
      </p:sp>
      <p:sp>
        <p:nvSpPr>
          <p:cNvPr id="31748" name="Rectangle 9"/>
          <p:cNvSpPr>
            <a:spLocks noChangeArrowheads="1"/>
          </p:cNvSpPr>
          <p:nvPr/>
        </p:nvSpPr>
        <p:spPr bwMode="auto">
          <a:xfrm>
            <a:off x="381000" y="5334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Register Online</a:t>
            </a:r>
            <a:endParaRPr lang="en-CA" sz="5400" dirty="0">
              <a:solidFill>
                <a:srgbClr val="00B0F0"/>
              </a:solidFill>
              <a:latin typeface="Calibri" pitchFamily="34" charset="0"/>
            </a:endParaRPr>
          </a:p>
        </p:txBody>
      </p:sp>
      <p:pic>
        <p:nvPicPr>
          <p:cNvPr id="31749" name="Picture 8"/>
          <p:cNvPicPr>
            <a:picLocks noChangeAspect="1" noChangeArrowheads="1"/>
          </p:cNvPicPr>
          <p:nvPr/>
        </p:nvPicPr>
        <p:blipFill>
          <a:blip r:embed="rId3" cstate="print"/>
          <a:srcRect l="20032" t="21901" r="28296" b="57916"/>
          <a:stretch>
            <a:fillRect/>
          </a:stretch>
        </p:blipFill>
        <p:spPr bwMode="auto">
          <a:xfrm>
            <a:off x="3214688" y="2357438"/>
            <a:ext cx="4071937" cy="1428750"/>
          </a:xfrm>
          <a:prstGeom prst="rect">
            <a:avLst/>
          </a:prstGeom>
          <a:noFill/>
          <a:ln w="9525">
            <a:solidFill>
              <a:schemeClr val="tx1"/>
            </a:solidFill>
            <a:miter lim="800000"/>
            <a:headEnd/>
            <a:tailEnd/>
          </a:ln>
        </p:spPr>
      </p:pic>
      <p:sp>
        <p:nvSpPr>
          <p:cNvPr id="10" name="Text Box 5"/>
          <p:cNvSpPr txBox="1">
            <a:spLocks noChangeArrowheads="1"/>
          </p:cNvSpPr>
          <p:nvPr/>
        </p:nvSpPr>
        <p:spPr bwMode="auto">
          <a:xfrm>
            <a:off x="500063" y="2500313"/>
            <a:ext cx="1928812" cy="830262"/>
          </a:xfrm>
          <a:prstGeom prst="rect">
            <a:avLst/>
          </a:prstGeom>
          <a:noFill/>
          <a:ln w="9525">
            <a:noFill/>
            <a:miter lim="800000"/>
            <a:headEnd/>
            <a:tailEnd/>
          </a:ln>
        </p:spPr>
        <p:txBody>
          <a:bodyPr>
            <a:spAutoFit/>
          </a:bodyPr>
          <a:lstStyle/>
          <a:p>
            <a:pPr eaLnBrk="0" hangingPunct="0">
              <a:spcBef>
                <a:spcPct val="50000"/>
              </a:spcBef>
            </a:pPr>
            <a:r>
              <a:rPr lang="en-US" b="1" dirty="0">
                <a:latin typeface="Calibri" pitchFamily="34" charset="0"/>
              </a:rPr>
              <a:t>STEP 1: </a:t>
            </a:r>
            <a:r>
              <a:rPr lang="en-US" dirty="0">
                <a:latin typeface="Calibri" pitchFamily="34" charset="0"/>
              </a:rPr>
              <a:t>Select the club</a:t>
            </a:r>
          </a:p>
        </p:txBody>
      </p:sp>
      <p:pic>
        <p:nvPicPr>
          <p:cNvPr id="31752" name="Picture 10"/>
          <p:cNvPicPr>
            <a:picLocks noChangeAspect="1" noChangeArrowheads="1"/>
          </p:cNvPicPr>
          <p:nvPr/>
        </p:nvPicPr>
        <p:blipFill>
          <a:blip r:embed="rId4" cstate="print"/>
          <a:srcRect l="19070" t="21542" r="30447" b="43887"/>
          <a:stretch>
            <a:fillRect/>
          </a:stretch>
        </p:blipFill>
        <p:spPr bwMode="auto">
          <a:xfrm>
            <a:off x="2438400" y="4419600"/>
            <a:ext cx="3000375" cy="1643063"/>
          </a:xfrm>
          <a:prstGeom prst="rect">
            <a:avLst/>
          </a:prstGeom>
          <a:noFill/>
          <a:ln w="9525">
            <a:solidFill>
              <a:schemeClr val="tx1"/>
            </a:solidFill>
            <a:miter lim="800000"/>
            <a:headEnd/>
            <a:tailEnd/>
          </a:ln>
        </p:spPr>
      </p:pic>
      <p:sp>
        <p:nvSpPr>
          <p:cNvPr id="11" name="TextBox 10"/>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12" name="Striped Right Arrow 11"/>
          <p:cNvSpPr/>
          <p:nvPr/>
        </p:nvSpPr>
        <p:spPr bwMode="auto">
          <a:xfrm rot="157138">
            <a:off x="1224037" y="2785327"/>
            <a:ext cx="1849713"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3" name="Striped Right Arrow 12"/>
          <p:cNvSpPr/>
          <p:nvPr/>
        </p:nvSpPr>
        <p:spPr bwMode="auto">
          <a:xfrm rot="494061">
            <a:off x="1461342" y="4406664"/>
            <a:ext cx="901711"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grpId="0" nodeType="clickEffect">
                                  <p:stCondLst>
                                    <p:cond delay="0"/>
                                  </p:stCondLst>
                                  <p:childTnLst>
                                    <p:set>
                                      <p:cBhvr>
                                        <p:cTn id="10" dur="1" fill="hold">
                                          <p:stCondLst>
                                            <p:cond delay="0"/>
                                          </p:stCondLst>
                                        </p:cTn>
                                        <p:tgtEl>
                                          <p:spTgt spid="37893"/>
                                        </p:tgtEl>
                                        <p:attrNameLst>
                                          <p:attrName>style.visibility</p:attrName>
                                        </p:attrNameLst>
                                      </p:cBhvr>
                                      <p:to>
                                        <p:strVal val="visible"/>
                                      </p:to>
                                    </p:set>
                                    <p:anim calcmode="lin" valueType="num">
                                      <p:cBhvr>
                                        <p:cTn id="11" dur="1000" fill="hold"/>
                                        <p:tgtEl>
                                          <p:spTgt spid="37893"/>
                                        </p:tgtEl>
                                        <p:attrNameLst>
                                          <p:attrName>ppt_x</p:attrName>
                                        </p:attrNameLst>
                                      </p:cBhvr>
                                      <p:tavLst>
                                        <p:tav tm="0">
                                          <p:val>
                                            <p:strVal val="#ppt_x-.2"/>
                                          </p:val>
                                        </p:tav>
                                        <p:tav tm="100000">
                                          <p:val>
                                            <p:strVal val="#ppt_x"/>
                                          </p:val>
                                        </p:tav>
                                      </p:tavLst>
                                    </p:anim>
                                    <p:anim calcmode="lin" valueType="num">
                                      <p:cBhvr>
                                        <p:cTn id="12" dur="1000" fill="hold"/>
                                        <p:tgtEl>
                                          <p:spTgt spid="37893"/>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7893"/>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ppt_x</p:attrName>
                                        </p:attrNameLst>
                                      </p:cBhvr>
                                      <p:tavLst>
                                        <p:tav tm="0">
                                          <p:val>
                                            <p:strVal val="#ppt_x-.2"/>
                                          </p:val>
                                        </p:tav>
                                        <p:tav tm="100000">
                                          <p:val>
                                            <p:strVal val="#ppt_x"/>
                                          </p:val>
                                        </p:tav>
                                      </p:tavLst>
                                    </p:anim>
                                    <p:anim calcmode="lin" valueType="num">
                                      <p:cBhvr>
                                        <p:cTn id="19" dur="1000" fill="hold"/>
                                        <p:tgtEl>
                                          <p:spTgt spid="10"/>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p:cTn id="25" dur="1000" fill="hold"/>
                                        <p:tgtEl>
                                          <p:spTgt spid="12"/>
                                        </p:tgtEl>
                                        <p:attrNameLst>
                                          <p:attrName>ppt_x</p:attrName>
                                        </p:attrNameLst>
                                      </p:cBhvr>
                                      <p:tavLst>
                                        <p:tav tm="0">
                                          <p:val>
                                            <p:strVal val="#ppt_x-.2"/>
                                          </p:val>
                                        </p:tav>
                                        <p:tav tm="100000">
                                          <p:val>
                                            <p:strVal val="#ppt_x"/>
                                          </p:val>
                                        </p:tav>
                                      </p:tavLst>
                                    </p:anim>
                                    <p:anim calcmode="lin" valueType="num">
                                      <p:cBhvr>
                                        <p:cTn id="26" dur="1000" fill="hold"/>
                                        <p:tgtEl>
                                          <p:spTgt spid="12"/>
                                        </p:tgtEl>
                                        <p:attrNameLst>
                                          <p:attrName>ppt_y</p:attrName>
                                        </p:attrNameLst>
                                      </p:cBhvr>
                                      <p:tavLst>
                                        <p:tav tm="0">
                                          <p:val>
                                            <p:strVal val="#ppt_y"/>
                                          </p:val>
                                        </p:tav>
                                        <p:tav tm="100000">
                                          <p:val>
                                            <p:strVal val="#ppt_y"/>
                                          </p:val>
                                        </p:tav>
                                      </p:tavLst>
                                    </p:anim>
                                    <p:animEffect transition="in" filter="wipe(right)" prLst="gradientSize: 0.1">
                                      <p:cBhvr>
                                        <p:cTn id="27" dur="10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31749"/>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grpId="0" nodeType="clickEffect">
                                  <p:stCondLst>
                                    <p:cond delay="0"/>
                                  </p:stCondLst>
                                  <p:childTnLst>
                                    <p:set>
                                      <p:cBhvr>
                                        <p:cTn id="35" dur="1" fill="hold">
                                          <p:stCondLst>
                                            <p:cond delay="0"/>
                                          </p:stCondLst>
                                        </p:cTn>
                                        <p:tgtEl>
                                          <p:spTgt spid="37895"/>
                                        </p:tgtEl>
                                        <p:attrNameLst>
                                          <p:attrName>style.visibility</p:attrName>
                                        </p:attrNameLst>
                                      </p:cBhvr>
                                      <p:to>
                                        <p:strVal val="visible"/>
                                      </p:to>
                                    </p:set>
                                    <p:anim calcmode="lin" valueType="num">
                                      <p:cBhvr>
                                        <p:cTn id="36" dur="1000" fill="hold"/>
                                        <p:tgtEl>
                                          <p:spTgt spid="37895"/>
                                        </p:tgtEl>
                                        <p:attrNameLst>
                                          <p:attrName>ppt_x</p:attrName>
                                        </p:attrNameLst>
                                      </p:cBhvr>
                                      <p:tavLst>
                                        <p:tav tm="0">
                                          <p:val>
                                            <p:strVal val="#ppt_x-.2"/>
                                          </p:val>
                                        </p:tav>
                                        <p:tav tm="100000">
                                          <p:val>
                                            <p:strVal val="#ppt_x"/>
                                          </p:val>
                                        </p:tav>
                                      </p:tavLst>
                                    </p:anim>
                                    <p:anim calcmode="lin" valueType="num">
                                      <p:cBhvr>
                                        <p:cTn id="37" dur="1000" fill="hold"/>
                                        <p:tgtEl>
                                          <p:spTgt spid="37895"/>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7895"/>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1000" fill="hold"/>
                                        <p:tgtEl>
                                          <p:spTgt spid="13"/>
                                        </p:tgtEl>
                                        <p:attrNameLst>
                                          <p:attrName>ppt_x</p:attrName>
                                        </p:attrNameLst>
                                      </p:cBhvr>
                                      <p:tavLst>
                                        <p:tav tm="0">
                                          <p:val>
                                            <p:strVal val="#ppt_x-.2"/>
                                          </p:val>
                                        </p:tav>
                                        <p:tav tm="100000">
                                          <p:val>
                                            <p:strVal val="#ppt_x"/>
                                          </p:val>
                                        </p:tav>
                                      </p:tavLst>
                                    </p:anim>
                                    <p:anim calcmode="lin" valueType="num">
                                      <p:cBhvr>
                                        <p:cTn id="44"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3"/>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17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3" grpId="0"/>
      <p:bldP spid="37895" grpId="0"/>
      <p:bldP spid="31748" grpId="0" animBg="1"/>
      <p:bldP spid="10" grpId="0"/>
      <p:bldP spid="12" grpId="0" animBg="1"/>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Event Planner</a:t>
            </a:r>
            <a:endParaRPr lang="en-US" dirty="0"/>
          </a:p>
        </p:txBody>
      </p:sp>
      <p:sp>
        <p:nvSpPr>
          <p:cNvPr id="3" name="Content Placeholder 2"/>
          <p:cNvSpPr>
            <a:spLocks noGrp="1"/>
          </p:cNvSpPr>
          <p:nvPr>
            <p:ph idx="1"/>
          </p:nvPr>
        </p:nvSpPr>
        <p:spPr/>
        <p:txBody>
          <a:bodyPr/>
          <a:lstStyle/>
          <a:p>
            <a:pPr eaLnBrk="1" hangingPunct="1">
              <a:lnSpc>
                <a:spcPct val="90000"/>
              </a:lnSpc>
            </a:pPr>
            <a:r>
              <a:rPr lang="en-US" b="0" dirty="0" smtClean="0">
                <a:solidFill>
                  <a:schemeClr val="tx1">
                    <a:lumMod val="95000"/>
                    <a:lumOff val="5000"/>
                  </a:schemeClr>
                </a:solidFill>
                <a:latin typeface="Franklin Gothic Book" pitchFamily="34" charset="0"/>
              </a:rPr>
              <a:t>Manage fundraising activities</a:t>
            </a:r>
          </a:p>
          <a:p>
            <a:pPr lvl="1"/>
            <a:r>
              <a:rPr lang="en-US" sz="2400" dirty="0" smtClean="0">
                <a:solidFill>
                  <a:schemeClr val="tx1">
                    <a:lumMod val="95000"/>
                    <a:lumOff val="5000"/>
                  </a:schemeClr>
                </a:solidFill>
              </a:rPr>
              <a:t>Assign volunteer tasks and allow members to book themselves for any available tasks online</a:t>
            </a:r>
          </a:p>
          <a:p>
            <a:pPr lvl="1"/>
            <a:r>
              <a:rPr lang="en-US" sz="2400" dirty="0" smtClean="0">
                <a:solidFill>
                  <a:schemeClr val="tx1">
                    <a:lumMod val="95000"/>
                    <a:lumOff val="5000"/>
                  </a:schemeClr>
                </a:solidFill>
              </a:rPr>
              <a:t>Volunteer signup sheet will be posted automatically on the </a:t>
            </a:r>
            <a:r>
              <a:rPr lang="en-US" sz="2400" b="1" dirty="0" err="1" smtClean="0">
                <a:solidFill>
                  <a:schemeClr val="tx1">
                    <a:lumMod val="95000"/>
                    <a:lumOff val="5000"/>
                  </a:schemeClr>
                </a:solidFill>
              </a:rPr>
              <a:t>eBulletin</a:t>
            </a:r>
            <a:r>
              <a:rPr lang="en-US" sz="2400" dirty="0" smtClean="0">
                <a:solidFill>
                  <a:schemeClr val="tx1">
                    <a:lumMod val="95000"/>
                    <a:lumOff val="5000"/>
                  </a:schemeClr>
                </a:solidFill>
              </a:rPr>
              <a:t> reminding the volunteers of their commitments</a:t>
            </a:r>
          </a:p>
          <a:p>
            <a:pPr eaLnBrk="1" hangingPunct="1">
              <a:lnSpc>
                <a:spcPct val="90000"/>
              </a:lnSpc>
            </a:pPr>
            <a:r>
              <a:rPr lang="en-US" b="0" dirty="0" smtClean="0">
                <a:solidFill>
                  <a:schemeClr val="tx1">
                    <a:lumMod val="95000"/>
                    <a:lumOff val="5000"/>
                  </a:schemeClr>
                </a:solidFill>
                <a:latin typeface="Franklin Gothic Book" pitchFamily="34" charset="0"/>
              </a:rPr>
              <a:t>Communicate with your attendees and volunteers</a:t>
            </a:r>
          </a:p>
          <a:p>
            <a:pPr lvl="1">
              <a:lnSpc>
                <a:spcPct val="90000"/>
              </a:lnSpc>
            </a:pPr>
            <a:r>
              <a:rPr lang="en-US" sz="2400" dirty="0" smtClean="0">
                <a:solidFill>
                  <a:schemeClr val="tx1">
                    <a:lumMod val="95000"/>
                    <a:lumOff val="5000"/>
                  </a:schemeClr>
                </a:solidFill>
                <a:latin typeface="Franklin Gothic Book" pitchFamily="34" charset="0"/>
              </a:rPr>
              <a:t>Send out a message to all your attendees or volunteers without having to juggle with e-mail addresses</a:t>
            </a:r>
            <a:r>
              <a:rPr lang="en-US" dirty="0" smtClean="0">
                <a:solidFill>
                  <a:schemeClr val="tx1">
                    <a:lumMod val="95000"/>
                    <a:lumOff val="5000"/>
                  </a:schemeClr>
                </a:solidFill>
                <a:latin typeface="Franklin Gothic Book" pitchFamily="34" charset="0"/>
              </a:rPr>
              <a:t>.</a:t>
            </a:r>
            <a:endParaRPr lang="en-US" b="0" dirty="0" smtClean="0">
              <a:solidFill>
                <a:schemeClr val="tx1">
                  <a:lumMod val="95000"/>
                  <a:lumOff val="5000"/>
                </a:schemeClr>
              </a:solidFill>
              <a:latin typeface="Franklin Gothic Book" pitchFamily="34" charset="0"/>
            </a:endParaRPr>
          </a:p>
          <a:p>
            <a:endParaRPr lang="en-US" dirty="0" smtClean="0"/>
          </a:p>
          <a:p>
            <a:pPr lvl="1">
              <a:buNone/>
            </a:pPr>
            <a:endParaRPr lang="en-US" b="1" dirty="0" smtClean="0">
              <a:solidFill>
                <a:schemeClr val="tx1">
                  <a:lumMod val="95000"/>
                  <a:lumOff val="5000"/>
                </a:schemeClr>
              </a:solidFill>
            </a:endParaRPr>
          </a:p>
          <a:p>
            <a:endParaRPr lang="en-US" dirty="0"/>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 calcmode="lin" valueType="num">
                                      <p:cBhvr>
                                        <p:cTn id="39"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0"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108"/>
          <p:cNvPicPr>
            <a:picLocks noChangeAspect="1" noChangeArrowheads="1"/>
          </p:cNvPicPr>
          <p:nvPr/>
        </p:nvPicPr>
        <p:blipFill>
          <a:blip r:embed="rId3" cstate="print"/>
          <a:srcRect/>
          <a:stretch>
            <a:fillRect/>
          </a:stretch>
        </p:blipFill>
        <p:spPr bwMode="auto">
          <a:xfrm rot="1020534">
            <a:off x="7467600" y="2743200"/>
            <a:ext cx="1205965" cy="1371600"/>
          </a:xfrm>
          <a:prstGeom prst="rect">
            <a:avLst/>
          </a:prstGeom>
          <a:noFill/>
          <a:ln w="9525">
            <a:noFill/>
            <a:miter lim="800000"/>
            <a:headEnd/>
            <a:tailEnd/>
          </a:ln>
        </p:spPr>
      </p:pic>
      <p:sp>
        <p:nvSpPr>
          <p:cNvPr id="2" name="Title 1"/>
          <p:cNvSpPr>
            <a:spLocks noGrp="1"/>
          </p:cNvSpPr>
          <p:nvPr>
            <p:ph type="title"/>
          </p:nvPr>
        </p:nvSpPr>
        <p:spPr/>
        <p:txBody>
          <a:bodyPr/>
          <a:lstStyle/>
          <a:p>
            <a:pPr algn="l"/>
            <a:r>
              <a:rPr lang="en-US" dirty="0" smtClean="0"/>
              <a:t>Event Planner</a:t>
            </a:r>
            <a:endParaRPr lang="en-US" dirty="0"/>
          </a:p>
        </p:txBody>
      </p:sp>
      <p:sp>
        <p:nvSpPr>
          <p:cNvPr id="3" name="Content Placeholder 2"/>
          <p:cNvSpPr>
            <a:spLocks noGrp="1"/>
          </p:cNvSpPr>
          <p:nvPr>
            <p:ph idx="1"/>
          </p:nvPr>
        </p:nvSpPr>
        <p:spPr/>
        <p:txBody>
          <a:bodyPr/>
          <a:lstStyle/>
          <a:p>
            <a:pPr eaLnBrk="1" hangingPunct="1">
              <a:lnSpc>
                <a:spcPct val="90000"/>
              </a:lnSpc>
            </a:pPr>
            <a:r>
              <a:rPr lang="en-US" b="0" dirty="0" smtClean="0">
                <a:solidFill>
                  <a:schemeClr val="tx1">
                    <a:lumMod val="95000"/>
                    <a:lumOff val="5000"/>
                  </a:schemeClr>
                </a:solidFill>
                <a:latin typeface="Franklin Gothic Book" pitchFamily="34" charset="0"/>
              </a:rPr>
              <a:t>Get help from other clubs in your area</a:t>
            </a:r>
          </a:p>
          <a:p>
            <a:pPr lvl="1">
              <a:lnSpc>
                <a:spcPct val="90000"/>
              </a:lnSpc>
            </a:pPr>
            <a:r>
              <a:rPr lang="en-US" dirty="0" smtClean="0">
                <a:solidFill>
                  <a:schemeClr val="tx1">
                    <a:lumMod val="95000"/>
                    <a:lumOff val="5000"/>
                  </a:schemeClr>
                </a:solidFill>
                <a:latin typeface="Franklin Gothic Book" pitchFamily="34" charset="0"/>
              </a:rPr>
              <a:t>Send out a ‘help needed’ message to other clubs in your area requesting volunteers </a:t>
            </a:r>
            <a:endParaRPr lang="en-US" b="0" dirty="0" smtClean="0">
              <a:solidFill>
                <a:schemeClr val="tx1">
                  <a:lumMod val="95000"/>
                  <a:lumOff val="5000"/>
                </a:schemeClr>
              </a:solidFill>
              <a:latin typeface="Franklin Gothic Book" pitchFamily="34" charset="0"/>
            </a:endParaRPr>
          </a:p>
          <a:p>
            <a:pPr eaLnBrk="1" hangingPunct="1">
              <a:lnSpc>
                <a:spcPct val="90000"/>
              </a:lnSpc>
            </a:pPr>
            <a:r>
              <a:rPr lang="en-US" b="0" dirty="0" smtClean="0">
                <a:solidFill>
                  <a:schemeClr val="tx1">
                    <a:lumMod val="95000"/>
                    <a:lumOff val="5000"/>
                  </a:schemeClr>
                </a:solidFill>
                <a:latin typeface="Franklin Gothic Book" pitchFamily="34" charset="0"/>
              </a:rPr>
              <a:t>Print name tags	</a:t>
            </a:r>
          </a:p>
          <a:p>
            <a:pPr lvl="1">
              <a:lnSpc>
                <a:spcPct val="90000"/>
              </a:lnSpc>
            </a:pPr>
            <a:r>
              <a:rPr lang="en-US" dirty="0" smtClean="0">
                <a:solidFill>
                  <a:schemeClr val="tx1">
                    <a:lumMod val="95000"/>
                    <a:lumOff val="5000"/>
                  </a:schemeClr>
                </a:solidFill>
                <a:latin typeface="Franklin Gothic Book" pitchFamily="34" charset="0"/>
              </a:rPr>
              <a:t>Print name tags for every attendee </a:t>
            </a:r>
          </a:p>
          <a:p>
            <a:pPr lvl="1">
              <a:lnSpc>
                <a:spcPct val="90000"/>
              </a:lnSpc>
            </a:pPr>
            <a:r>
              <a:rPr lang="en-US" b="0" dirty="0" smtClean="0">
                <a:solidFill>
                  <a:schemeClr val="tx1">
                    <a:lumMod val="95000"/>
                    <a:lumOff val="5000"/>
                  </a:schemeClr>
                </a:solidFill>
                <a:latin typeface="Franklin Gothic Book" pitchFamily="34" charset="0"/>
              </a:rPr>
              <a:t>Name tags are generated automatically on a Word document visible in the browser and ready to print</a:t>
            </a:r>
          </a:p>
        </p:txBody>
      </p:sp>
      <p:sp>
        <p:nvSpPr>
          <p:cNvPr id="4" name="TextBox 3"/>
          <p:cNvSpPr txBox="1"/>
          <p:nvPr/>
        </p:nvSpPr>
        <p:spPr>
          <a:xfrm>
            <a:off x="4038600" y="5181600"/>
            <a:ext cx="5105400" cy="1077218"/>
          </a:xfrm>
          <a:prstGeom prst="rect">
            <a:avLst/>
          </a:prstGeom>
          <a:ln/>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n-US" sz="1600" dirty="0">
                <a:latin typeface="Calibri" pitchFamily="34" charset="0"/>
              </a:rPr>
              <a:t>Need to do more? MyEventRunner™ is a do-it-yourself customizable registration form designer, available to create, manage and promote your event registrations and collect payment. </a:t>
            </a:r>
            <a:r>
              <a:rPr lang="en-US" sz="1600" dirty="0">
                <a:solidFill>
                  <a:srgbClr val="0000FF"/>
                </a:solidFill>
                <a:latin typeface="Calibri" pitchFamily="34" charset="0"/>
                <a:hlinkClick r:id="rId4"/>
              </a:rPr>
              <a:t>Click here for more information.</a:t>
            </a:r>
            <a:endParaRPr lang="en-US" sz="1400" dirty="0">
              <a:solidFill>
                <a:srgbClr val="0000FF"/>
              </a:solidFill>
            </a:endParaRP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3">
                                            <p:txEl>
                                              <p:pRg st="3" end="3"/>
                                            </p:txEl>
                                          </p:spTgt>
                                        </p:tgtEl>
                                        <p:attrNameLst>
                                          <p:attrName>style.visibility</p:attrName>
                                        </p:attrNameLst>
                                      </p:cBhvr>
                                      <p:to>
                                        <p:strVal val="visible"/>
                                      </p:to>
                                    </p:set>
                                    <p:anim calcmode="lin" valueType="num">
                                      <p:cBhvr>
                                        <p:cTn id="36"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7"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3">
                                            <p:txEl>
                                              <p:pRg st="3" end="3"/>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p:cTn id="43"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44"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3">
                                            <p:txEl>
                                              <p:pRg st="4" end="4"/>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9" presetClass="entr" presetSubtype="0" fill="hold" grpId="0" nodeType="clickEffect">
                                  <p:stCondLst>
                                    <p:cond delay="0"/>
                                  </p:stCondLst>
                                  <p:childTnLst>
                                    <p:set>
                                      <p:cBhvr>
                                        <p:cTn id="49" dur="1" fill="hold">
                                          <p:stCondLst>
                                            <p:cond delay="0"/>
                                          </p:stCondLst>
                                        </p:cTn>
                                        <p:tgtEl>
                                          <p:spTgt spid="4"/>
                                        </p:tgtEl>
                                        <p:attrNameLst>
                                          <p:attrName>style.visibility</p:attrName>
                                        </p:attrNameLst>
                                      </p:cBhvr>
                                      <p:to>
                                        <p:strVal val="visible"/>
                                      </p:to>
                                    </p:set>
                                    <p:animEffect transition="in" filter="dissolve">
                                      <p:cBhvr>
                                        <p:cTn id="5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2"/>
          <p:cNvSpPr>
            <a:spLocks noChangeArrowheads="1"/>
          </p:cNvSpPr>
          <p:nvPr/>
        </p:nvSpPr>
        <p:spPr bwMode="auto">
          <a:xfrm>
            <a:off x="323850" y="4572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Volunteers &amp; Tasks</a:t>
            </a:r>
            <a:endParaRPr lang="en-CA" sz="5400" dirty="0">
              <a:solidFill>
                <a:srgbClr val="00B0F0"/>
              </a:solidFill>
              <a:latin typeface="Calibri" pitchFamily="34" charset="0"/>
            </a:endParaRPr>
          </a:p>
        </p:txBody>
      </p:sp>
      <p:sp>
        <p:nvSpPr>
          <p:cNvPr id="34820" name="Text Box 8"/>
          <p:cNvSpPr txBox="1">
            <a:spLocks noChangeArrowheads="1"/>
          </p:cNvSpPr>
          <p:nvPr/>
        </p:nvSpPr>
        <p:spPr bwMode="auto">
          <a:xfrm>
            <a:off x="377825" y="1143000"/>
            <a:ext cx="7927975" cy="830263"/>
          </a:xfrm>
          <a:prstGeom prst="rect">
            <a:avLst/>
          </a:prstGeom>
          <a:noFill/>
          <a:ln w="9525">
            <a:noFill/>
            <a:miter lim="800000"/>
            <a:headEnd/>
            <a:tailEnd/>
          </a:ln>
        </p:spPr>
        <p:txBody>
          <a:bodyPr>
            <a:spAutoFit/>
          </a:bodyPr>
          <a:lstStyle/>
          <a:p>
            <a:r>
              <a:rPr lang="en-US" dirty="0">
                <a:latin typeface="Calibri" pitchFamily="34" charset="0"/>
              </a:rPr>
              <a:t>Members can book themselves or non-members as volunteers for tasks</a:t>
            </a:r>
            <a:r>
              <a:rPr lang="en-US" dirty="0">
                <a:latin typeface="Franklin Gothic Book" pitchFamily="34" charset="0"/>
              </a:rPr>
              <a:t>. </a:t>
            </a: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13314" name="Picture 2"/>
          <p:cNvPicPr>
            <a:picLocks noChangeAspect="1" noChangeArrowheads="1"/>
          </p:cNvPicPr>
          <p:nvPr/>
        </p:nvPicPr>
        <p:blipFill>
          <a:blip r:embed="rId3" cstate="print"/>
          <a:srcRect/>
          <a:stretch>
            <a:fillRect/>
          </a:stretch>
        </p:blipFill>
        <p:spPr bwMode="auto">
          <a:xfrm>
            <a:off x="2057400" y="1752600"/>
            <a:ext cx="5218113" cy="433880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48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grpId="0" nodeType="clickEffect">
                                  <p:stCondLst>
                                    <p:cond delay="0"/>
                                  </p:stCondLst>
                                  <p:childTnLst>
                                    <p:set>
                                      <p:cBhvr>
                                        <p:cTn id="10" dur="1" fill="hold">
                                          <p:stCondLst>
                                            <p:cond delay="0"/>
                                          </p:stCondLst>
                                        </p:cTn>
                                        <p:tgtEl>
                                          <p:spTgt spid="34820"/>
                                        </p:tgtEl>
                                        <p:attrNameLst>
                                          <p:attrName>style.visibility</p:attrName>
                                        </p:attrNameLst>
                                      </p:cBhvr>
                                      <p:to>
                                        <p:strVal val="visible"/>
                                      </p:to>
                                    </p:set>
                                    <p:anim calcmode="lin" valueType="num">
                                      <p:cBhvr>
                                        <p:cTn id="11" dur="1000" fill="hold"/>
                                        <p:tgtEl>
                                          <p:spTgt spid="34820"/>
                                        </p:tgtEl>
                                        <p:attrNameLst>
                                          <p:attrName>ppt_x</p:attrName>
                                        </p:attrNameLst>
                                      </p:cBhvr>
                                      <p:tavLst>
                                        <p:tav tm="0">
                                          <p:val>
                                            <p:strVal val="#ppt_x-.2"/>
                                          </p:val>
                                        </p:tav>
                                        <p:tav tm="100000">
                                          <p:val>
                                            <p:strVal val="#ppt_x"/>
                                          </p:val>
                                        </p:tav>
                                      </p:tavLst>
                                    </p:anim>
                                    <p:anim calcmode="lin" valueType="num">
                                      <p:cBhvr>
                                        <p:cTn id="12" dur="1000" fill="hold"/>
                                        <p:tgtEl>
                                          <p:spTgt spid="34820"/>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482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33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animBg="1"/>
      <p:bldP spid="34820"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4" name="Text Box 6"/>
          <p:cNvSpPr txBox="1">
            <a:spLocks noChangeArrowheads="1"/>
          </p:cNvSpPr>
          <p:nvPr/>
        </p:nvSpPr>
        <p:spPr bwMode="auto">
          <a:xfrm>
            <a:off x="381000" y="1371600"/>
            <a:ext cx="7605712" cy="830262"/>
          </a:xfrm>
          <a:prstGeom prst="rect">
            <a:avLst/>
          </a:prstGeom>
          <a:noFill/>
          <a:ln w="9525">
            <a:noFill/>
            <a:miter lim="800000"/>
            <a:headEnd/>
            <a:tailEnd/>
          </a:ln>
        </p:spPr>
        <p:txBody>
          <a:bodyPr>
            <a:spAutoFit/>
          </a:bodyPr>
          <a:lstStyle/>
          <a:p>
            <a:pPr eaLnBrk="0" hangingPunct="0">
              <a:spcBef>
                <a:spcPct val="50000"/>
              </a:spcBef>
            </a:pPr>
            <a:r>
              <a:rPr lang="en-US" dirty="0">
                <a:latin typeface="Calibri" pitchFamily="34" charset="0"/>
              </a:rPr>
              <a:t>Event Services Page contains many useful tools to manage your event</a:t>
            </a:r>
            <a:endParaRPr lang="en-CA" dirty="0">
              <a:latin typeface="Calibri" pitchFamily="34" charset="0"/>
            </a:endParaRPr>
          </a:p>
        </p:txBody>
      </p:sp>
      <p:sp>
        <p:nvSpPr>
          <p:cNvPr id="68616" name="Text Box 8"/>
          <p:cNvSpPr txBox="1">
            <a:spLocks noChangeArrowheads="1"/>
          </p:cNvSpPr>
          <p:nvPr/>
        </p:nvSpPr>
        <p:spPr bwMode="auto">
          <a:xfrm>
            <a:off x="250825" y="2924175"/>
            <a:ext cx="2057400" cy="641350"/>
          </a:xfrm>
          <a:prstGeom prst="rect">
            <a:avLst/>
          </a:prstGeom>
          <a:noFill/>
          <a:ln w="9525">
            <a:noFill/>
            <a:miter lim="800000"/>
            <a:headEnd/>
            <a:tailEnd/>
          </a:ln>
        </p:spPr>
        <p:txBody>
          <a:bodyPr>
            <a:spAutoFit/>
          </a:bodyPr>
          <a:lstStyle/>
          <a:p>
            <a:pPr eaLnBrk="0" hangingPunct="0">
              <a:spcBef>
                <a:spcPct val="50000"/>
              </a:spcBef>
            </a:pPr>
            <a:r>
              <a:rPr lang="en-US" sz="1800" dirty="0">
                <a:latin typeface="Franklin Gothic Book" pitchFamily="34" charset="0"/>
              </a:rPr>
              <a:t>Sending out email invitations</a:t>
            </a:r>
            <a:endParaRPr lang="en-CA" sz="1800" dirty="0">
              <a:latin typeface="Franklin Gothic Book" pitchFamily="34" charset="0"/>
            </a:endParaRPr>
          </a:p>
        </p:txBody>
      </p:sp>
      <p:sp>
        <p:nvSpPr>
          <p:cNvPr id="68618" name="Text Box 10"/>
          <p:cNvSpPr txBox="1">
            <a:spLocks noChangeArrowheads="1"/>
          </p:cNvSpPr>
          <p:nvPr/>
        </p:nvSpPr>
        <p:spPr bwMode="auto">
          <a:xfrm>
            <a:off x="250825" y="5130800"/>
            <a:ext cx="2057400" cy="915988"/>
          </a:xfrm>
          <a:prstGeom prst="rect">
            <a:avLst/>
          </a:prstGeom>
          <a:noFill/>
          <a:ln w="9525">
            <a:noFill/>
            <a:miter lim="800000"/>
            <a:headEnd/>
            <a:tailEnd/>
          </a:ln>
        </p:spPr>
        <p:txBody>
          <a:bodyPr>
            <a:spAutoFit/>
          </a:bodyPr>
          <a:lstStyle/>
          <a:p>
            <a:pPr eaLnBrk="0" hangingPunct="0">
              <a:spcBef>
                <a:spcPct val="50000"/>
              </a:spcBef>
            </a:pPr>
            <a:r>
              <a:rPr lang="en-US" sz="1800" dirty="0">
                <a:latin typeface="Franklin Gothic Book" pitchFamily="34" charset="0"/>
              </a:rPr>
              <a:t>Managing volunteer tasks and sign ups</a:t>
            </a:r>
            <a:endParaRPr lang="en-CA" sz="1800" dirty="0">
              <a:latin typeface="Franklin Gothic Book" pitchFamily="34" charset="0"/>
            </a:endParaRPr>
          </a:p>
        </p:txBody>
      </p:sp>
      <p:sp>
        <p:nvSpPr>
          <p:cNvPr id="68620" name="Text Box 12"/>
          <p:cNvSpPr txBox="1">
            <a:spLocks noChangeArrowheads="1"/>
          </p:cNvSpPr>
          <p:nvPr/>
        </p:nvSpPr>
        <p:spPr bwMode="auto">
          <a:xfrm>
            <a:off x="71438" y="3789363"/>
            <a:ext cx="2555875" cy="1054100"/>
          </a:xfrm>
          <a:prstGeom prst="rect">
            <a:avLst/>
          </a:prstGeom>
          <a:noFill/>
          <a:ln w="9525">
            <a:noFill/>
            <a:miter lim="800000"/>
            <a:headEnd/>
            <a:tailEnd/>
          </a:ln>
        </p:spPr>
        <p:txBody>
          <a:bodyPr>
            <a:spAutoFit/>
          </a:bodyPr>
          <a:lstStyle/>
          <a:p>
            <a:pPr eaLnBrk="0" hangingPunct="0">
              <a:spcBef>
                <a:spcPct val="50000"/>
              </a:spcBef>
            </a:pPr>
            <a:r>
              <a:rPr lang="en-US" sz="1800" dirty="0">
                <a:latin typeface="Franklin Gothic Book" pitchFamily="34" charset="0"/>
              </a:rPr>
              <a:t>Viewing and Contacting Attendees</a:t>
            </a:r>
          </a:p>
          <a:p>
            <a:pPr eaLnBrk="0" hangingPunct="0">
              <a:spcBef>
                <a:spcPct val="50000"/>
              </a:spcBef>
            </a:pPr>
            <a:r>
              <a:rPr lang="en-US" sz="1800" dirty="0">
                <a:latin typeface="Franklin Gothic Book" pitchFamily="34" charset="0"/>
              </a:rPr>
              <a:t>Printing Nametags</a:t>
            </a:r>
            <a:endParaRPr lang="en-CA" sz="1800" dirty="0">
              <a:latin typeface="Franklin Gothic Book" pitchFamily="34" charset="0"/>
            </a:endParaRPr>
          </a:p>
        </p:txBody>
      </p:sp>
      <p:sp>
        <p:nvSpPr>
          <p:cNvPr id="32774" name="Rectangle 14"/>
          <p:cNvSpPr>
            <a:spLocks noChangeArrowheads="1"/>
          </p:cNvSpPr>
          <p:nvPr/>
        </p:nvSpPr>
        <p:spPr bwMode="auto">
          <a:xfrm>
            <a:off x="323850" y="5334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Event Planner</a:t>
            </a:r>
            <a:endParaRPr lang="en-CA" sz="5400" dirty="0">
              <a:solidFill>
                <a:srgbClr val="00B0F0"/>
              </a:solidFill>
              <a:latin typeface="Calibri" pitchFamily="34" charset="0"/>
            </a:endParaRPr>
          </a:p>
        </p:txBody>
      </p:sp>
      <p:sp>
        <p:nvSpPr>
          <p:cNvPr id="32775" name="Rectangle 17"/>
          <p:cNvSpPr>
            <a:spLocks noChangeArrowheads="1"/>
          </p:cNvSpPr>
          <p:nvPr/>
        </p:nvSpPr>
        <p:spPr bwMode="auto">
          <a:xfrm>
            <a:off x="2411413" y="2132013"/>
            <a:ext cx="503237" cy="73025"/>
          </a:xfrm>
          <a:prstGeom prst="rect">
            <a:avLst/>
          </a:prstGeom>
          <a:solidFill>
            <a:srgbClr val="FFFFFF"/>
          </a:solidFill>
          <a:ln w="9525">
            <a:noFill/>
            <a:miter lim="800000"/>
            <a:headEnd/>
            <a:tailEnd/>
          </a:ln>
        </p:spPr>
        <p:txBody>
          <a:bodyPr wrap="none" anchor="ctr"/>
          <a:lstStyle/>
          <a:p>
            <a:endParaRPr lang="en-US"/>
          </a:p>
        </p:txBody>
      </p:sp>
      <p:pic>
        <p:nvPicPr>
          <p:cNvPr id="32776" name="Picture 11"/>
          <p:cNvPicPr>
            <a:picLocks noChangeAspect="1" noChangeArrowheads="1"/>
          </p:cNvPicPr>
          <p:nvPr/>
        </p:nvPicPr>
        <p:blipFill>
          <a:blip r:embed="rId3" cstate="print"/>
          <a:srcRect l="20192" t="13828" r="19231" b="21443"/>
          <a:stretch>
            <a:fillRect/>
          </a:stretch>
        </p:blipFill>
        <p:spPr bwMode="auto">
          <a:xfrm>
            <a:off x="3071813" y="1928813"/>
            <a:ext cx="5586412" cy="4324350"/>
          </a:xfrm>
          <a:prstGeom prst="rect">
            <a:avLst/>
          </a:prstGeom>
          <a:noFill/>
          <a:ln w="9525">
            <a:noFill/>
            <a:miter lim="800000"/>
            <a:headEnd/>
            <a:tailEnd/>
          </a:ln>
        </p:spPr>
      </p:pic>
      <p:sp>
        <p:nvSpPr>
          <p:cNvPr id="12" name="TextBox 11"/>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13" name="Striped Right Arrow 12"/>
          <p:cNvSpPr/>
          <p:nvPr/>
        </p:nvSpPr>
        <p:spPr bwMode="auto">
          <a:xfrm rot="1456305">
            <a:off x="1329345" y="3661351"/>
            <a:ext cx="2137250"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4" name="Striped Right Arrow 13"/>
          <p:cNvSpPr/>
          <p:nvPr/>
        </p:nvSpPr>
        <p:spPr bwMode="auto">
          <a:xfrm rot="345336">
            <a:off x="2134087" y="4664206"/>
            <a:ext cx="3434041"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5" name="Striped Right Arrow 14"/>
          <p:cNvSpPr/>
          <p:nvPr/>
        </p:nvSpPr>
        <p:spPr bwMode="auto">
          <a:xfrm rot="20403526">
            <a:off x="1908502" y="5476651"/>
            <a:ext cx="1328025"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7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68614">
                                            <p:txEl>
                                              <p:pRg st="0" end="0"/>
                                            </p:txEl>
                                          </p:spTgt>
                                        </p:tgtEl>
                                        <p:attrNameLst>
                                          <p:attrName>style.visibility</p:attrName>
                                        </p:attrNameLst>
                                      </p:cBhvr>
                                      <p:to>
                                        <p:strVal val="visible"/>
                                      </p:to>
                                    </p:set>
                                    <p:anim calcmode="lin" valueType="num">
                                      <p:cBhvr>
                                        <p:cTn id="11" dur="1000" fill="hold"/>
                                        <p:tgtEl>
                                          <p:spTgt spid="68614">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68614">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68614">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277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grpId="0" nodeType="clickEffect">
                                  <p:stCondLst>
                                    <p:cond delay="0"/>
                                  </p:stCondLst>
                                  <p:childTnLst>
                                    <p:set>
                                      <p:cBhvr>
                                        <p:cTn id="21" dur="1" fill="hold">
                                          <p:stCondLst>
                                            <p:cond delay="0"/>
                                          </p:stCondLst>
                                        </p:cTn>
                                        <p:tgtEl>
                                          <p:spTgt spid="68616"/>
                                        </p:tgtEl>
                                        <p:attrNameLst>
                                          <p:attrName>style.visibility</p:attrName>
                                        </p:attrNameLst>
                                      </p:cBhvr>
                                      <p:to>
                                        <p:strVal val="visible"/>
                                      </p:to>
                                    </p:set>
                                    <p:anim calcmode="lin" valueType="num">
                                      <p:cBhvr>
                                        <p:cTn id="22" dur="1000" fill="hold"/>
                                        <p:tgtEl>
                                          <p:spTgt spid="68616"/>
                                        </p:tgtEl>
                                        <p:attrNameLst>
                                          <p:attrName>ppt_x</p:attrName>
                                        </p:attrNameLst>
                                      </p:cBhvr>
                                      <p:tavLst>
                                        <p:tav tm="0">
                                          <p:val>
                                            <p:strVal val="#ppt_x-.2"/>
                                          </p:val>
                                        </p:tav>
                                        <p:tav tm="100000">
                                          <p:val>
                                            <p:strVal val="#ppt_x"/>
                                          </p:val>
                                        </p:tav>
                                      </p:tavLst>
                                    </p:anim>
                                    <p:anim calcmode="lin" valueType="num">
                                      <p:cBhvr>
                                        <p:cTn id="23" dur="1000" fill="hold"/>
                                        <p:tgtEl>
                                          <p:spTgt spid="68616"/>
                                        </p:tgtEl>
                                        <p:attrNameLst>
                                          <p:attrName>ppt_y</p:attrName>
                                        </p:attrNameLst>
                                      </p:cBhvr>
                                      <p:tavLst>
                                        <p:tav tm="0">
                                          <p:val>
                                            <p:strVal val="#ppt_y"/>
                                          </p:val>
                                        </p:tav>
                                        <p:tav tm="100000">
                                          <p:val>
                                            <p:strVal val="#ppt_y"/>
                                          </p:val>
                                        </p:tav>
                                      </p:tavLst>
                                    </p:anim>
                                    <p:animEffect transition="in" filter="wipe(right)" prLst="gradientSize: 0.1">
                                      <p:cBhvr>
                                        <p:cTn id="24" dur="1000"/>
                                        <p:tgtEl>
                                          <p:spTgt spid="68616"/>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anim calcmode="lin" valueType="num">
                                      <p:cBhvr>
                                        <p:cTn id="29" dur="1000" fill="hold"/>
                                        <p:tgtEl>
                                          <p:spTgt spid="13"/>
                                        </p:tgtEl>
                                        <p:attrNameLst>
                                          <p:attrName>ppt_x</p:attrName>
                                        </p:attrNameLst>
                                      </p:cBhvr>
                                      <p:tavLst>
                                        <p:tav tm="0">
                                          <p:val>
                                            <p:strVal val="#ppt_x-.2"/>
                                          </p:val>
                                        </p:tav>
                                        <p:tav tm="100000">
                                          <p:val>
                                            <p:strVal val="#ppt_x"/>
                                          </p:val>
                                        </p:tav>
                                      </p:tavLst>
                                    </p:anim>
                                    <p:anim calcmode="lin" valueType="num">
                                      <p:cBhvr>
                                        <p:cTn id="30" dur="10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68620">
                                            <p:txEl>
                                              <p:pRg st="0" end="0"/>
                                            </p:txEl>
                                          </p:spTgt>
                                        </p:tgtEl>
                                        <p:attrNameLst>
                                          <p:attrName>style.visibility</p:attrName>
                                        </p:attrNameLst>
                                      </p:cBhvr>
                                      <p:to>
                                        <p:strVal val="visible"/>
                                      </p:to>
                                    </p:set>
                                    <p:anim calcmode="lin" valueType="num">
                                      <p:cBhvr>
                                        <p:cTn id="36" dur="1000" fill="hold"/>
                                        <p:tgtEl>
                                          <p:spTgt spid="68620">
                                            <p:txEl>
                                              <p:pRg st="0" end="0"/>
                                            </p:txEl>
                                          </p:spTgt>
                                        </p:tgtEl>
                                        <p:attrNameLst>
                                          <p:attrName>ppt_x</p:attrName>
                                        </p:attrNameLst>
                                      </p:cBhvr>
                                      <p:tavLst>
                                        <p:tav tm="0">
                                          <p:val>
                                            <p:strVal val="#ppt_x-.2"/>
                                          </p:val>
                                        </p:tav>
                                        <p:tav tm="100000">
                                          <p:val>
                                            <p:strVal val="#ppt_x"/>
                                          </p:val>
                                        </p:tav>
                                      </p:tavLst>
                                    </p:anim>
                                    <p:anim calcmode="lin" valueType="num">
                                      <p:cBhvr>
                                        <p:cTn id="37" dur="1000" fill="hold"/>
                                        <p:tgtEl>
                                          <p:spTgt spid="6862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68620">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68620">
                                            <p:txEl>
                                              <p:pRg st="1" end="1"/>
                                            </p:txEl>
                                          </p:spTgt>
                                        </p:tgtEl>
                                        <p:attrNameLst>
                                          <p:attrName>style.visibility</p:attrName>
                                        </p:attrNameLst>
                                      </p:cBhvr>
                                      <p:to>
                                        <p:strVal val="visible"/>
                                      </p:to>
                                    </p:set>
                                    <p:anim calcmode="lin" valueType="num">
                                      <p:cBhvr>
                                        <p:cTn id="43" dur="1000" fill="hold"/>
                                        <p:tgtEl>
                                          <p:spTgt spid="68620">
                                            <p:txEl>
                                              <p:pRg st="1" end="1"/>
                                            </p:txEl>
                                          </p:spTgt>
                                        </p:tgtEl>
                                        <p:attrNameLst>
                                          <p:attrName>ppt_x</p:attrName>
                                        </p:attrNameLst>
                                      </p:cBhvr>
                                      <p:tavLst>
                                        <p:tav tm="0">
                                          <p:val>
                                            <p:strVal val="#ppt_x-.2"/>
                                          </p:val>
                                        </p:tav>
                                        <p:tav tm="100000">
                                          <p:val>
                                            <p:strVal val="#ppt_x"/>
                                          </p:val>
                                        </p:tav>
                                      </p:tavLst>
                                    </p:anim>
                                    <p:anim calcmode="lin" valueType="num">
                                      <p:cBhvr>
                                        <p:cTn id="44" dur="1000" fill="hold"/>
                                        <p:tgtEl>
                                          <p:spTgt spid="6862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68620">
                                            <p:txEl>
                                              <p:pRg st="1" end="1"/>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grpId="0" nodeType="click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p:cTn id="50" dur="1000" fill="hold"/>
                                        <p:tgtEl>
                                          <p:spTgt spid="14"/>
                                        </p:tgtEl>
                                        <p:attrNameLst>
                                          <p:attrName>ppt_x</p:attrName>
                                        </p:attrNameLst>
                                      </p:cBhvr>
                                      <p:tavLst>
                                        <p:tav tm="0">
                                          <p:val>
                                            <p:strVal val="#ppt_x-.2"/>
                                          </p:val>
                                        </p:tav>
                                        <p:tav tm="100000">
                                          <p:val>
                                            <p:strVal val="#ppt_x"/>
                                          </p:val>
                                        </p:tav>
                                      </p:tavLst>
                                    </p:anim>
                                    <p:anim calcmode="lin" valueType="num">
                                      <p:cBhvr>
                                        <p:cTn id="51" dur="1000" fill="hold"/>
                                        <p:tgtEl>
                                          <p:spTgt spid="14"/>
                                        </p:tgtEl>
                                        <p:attrNameLst>
                                          <p:attrName>ppt_y</p:attrName>
                                        </p:attrNameLst>
                                      </p:cBhvr>
                                      <p:tavLst>
                                        <p:tav tm="0">
                                          <p:val>
                                            <p:strVal val="#ppt_y"/>
                                          </p:val>
                                        </p:tav>
                                        <p:tav tm="100000">
                                          <p:val>
                                            <p:strVal val="#ppt_y"/>
                                          </p:val>
                                        </p:tav>
                                      </p:tavLst>
                                    </p:anim>
                                    <p:animEffect transition="in" filter="wipe(right)" prLst="gradientSize: 0.1">
                                      <p:cBhvr>
                                        <p:cTn id="52" dur="1000"/>
                                        <p:tgtEl>
                                          <p:spTgt spid="14"/>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grpId="0" nodeType="clickEffect">
                                  <p:stCondLst>
                                    <p:cond delay="0"/>
                                  </p:stCondLst>
                                  <p:childTnLst>
                                    <p:set>
                                      <p:cBhvr>
                                        <p:cTn id="56" dur="1" fill="hold">
                                          <p:stCondLst>
                                            <p:cond delay="0"/>
                                          </p:stCondLst>
                                        </p:cTn>
                                        <p:tgtEl>
                                          <p:spTgt spid="68618"/>
                                        </p:tgtEl>
                                        <p:attrNameLst>
                                          <p:attrName>style.visibility</p:attrName>
                                        </p:attrNameLst>
                                      </p:cBhvr>
                                      <p:to>
                                        <p:strVal val="visible"/>
                                      </p:to>
                                    </p:set>
                                    <p:anim calcmode="lin" valueType="num">
                                      <p:cBhvr>
                                        <p:cTn id="57" dur="1000" fill="hold"/>
                                        <p:tgtEl>
                                          <p:spTgt spid="68618"/>
                                        </p:tgtEl>
                                        <p:attrNameLst>
                                          <p:attrName>ppt_x</p:attrName>
                                        </p:attrNameLst>
                                      </p:cBhvr>
                                      <p:tavLst>
                                        <p:tav tm="0">
                                          <p:val>
                                            <p:strVal val="#ppt_x-.2"/>
                                          </p:val>
                                        </p:tav>
                                        <p:tav tm="100000">
                                          <p:val>
                                            <p:strVal val="#ppt_x"/>
                                          </p:val>
                                        </p:tav>
                                      </p:tavLst>
                                    </p:anim>
                                    <p:anim calcmode="lin" valueType="num">
                                      <p:cBhvr>
                                        <p:cTn id="58" dur="1000" fill="hold"/>
                                        <p:tgtEl>
                                          <p:spTgt spid="68618"/>
                                        </p:tgtEl>
                                        <p:attrNameLst>
                                          <p:attrName>ppt_y</p:attrName>
                                        </p:attrNameLst>
                                      </p:cBhvr>
                                      <p:tavLst>
                                        <p:tav tm="0">
                                          <p:val>
                                            <p:strVal val="#ppt_y"/>
                                          </p:val>
                                        </p:tav>
                                        <p:tav tm="100000">
                                          <p:val>
                                            <p:strVal val="#ppt_y"/>
                                          </p:val>
                                        </p:tav>
                                      </p:tavLst>
                                    </p:anim>
                                    <p:animEffect transition="in" filter="wipe(right)" prLst="gradientSize: 0.1">
                                      <p:cBhvr>
                                        <p:cTn id="59" dur="1000"/>
                                        <p:tgtEl>
                                          <p:spTgt spid="68618"/>
                                        </p:tgtEl>
                                      </p:cBhvr>
                                    </p:animEffect>
                                  </p:childTnLst>
                                </p:cTn>
                              </p:par>
                            </p:childTnLst>
                          </p:cTn>
                        </p:par>
                      </p:childTnLst>
                    </p:cTn>
                  </p:par>
                  <p:par>
                    <p:cTn id="60" fill="hold">
                      <p:stCondLst>
                        <p:cond delay="indefinite"/>
                      </p:stCondLst>
                      <p:childTnLst>
                        <p:par>
                          <p:cTn id="61" fill="hold">
                            <p:stCondLst>
                              <p:cond delay="0"/>
                            </p:stCondLst>
                            <p:childTnLst>
                              <p:par>
                                <p:cTn id="62" presetID="29" presetClass="entr" presetSubtype="0" fill="hold" grpId="0" nodeType="click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p:cTn id="64" dur="1000" fill="hold"/>
                                        <p:tgtEl>
                                          <p:spTgt spid="15"/>
                                        </p:tgtEl>
                                        <p:attrNameLst>
                                          <p:attrName>ppt_x</p:attrName>
                                        </p:attrNameLst>
                                      </p:cBhvr>
                                      <p:tavLst>
                                        <p:tav tm="0">
                                          <p:val>
                                            <p:strVal val="#ppt_x-.2"/>
                                          </p:val>
                                        </p:tav>
                                        <p:tav tm="100000">
                                          <p:val>
                                            <p:strVal val="#ppt_x"/>
                                          </p:val>
                                        </p:tav>
                                      </p:tavLst>
                                    </p:anim>
                                    <p:anim calcmode="lin" valueType="num">
                                      <p:cBhvr>
                                        <p:cTn id="65"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66"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6" grpId="0"/>
      <p:bldP spid="68618" grpId="0"/>
      <p:bldP spid="32774" grpId="0" animBg="1"/>
      <p:bldP spid="13" grpId="0" animBg="1"/>
      <p:bldP spid="14" grpId="0" animBg="1"/>
      <p:bldP spid="15"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Registration Reports</a:t>
            </a:r>
            <a:endParaRPr lang="en-CA" sz="5400" dirty="0">
              <a:solidFill>
                <a:srgbClr val="00B0F0"/>
              </a:solidFill>
              <a:latin typeface="Calibri" pitchFamily="34" charset="0"/>
            </a:endParaRPr>
          </a:p>
        </p:txBody>
      </p:sp>
      <p:sp>
        <p:nvSpPr>
          <p:cNvPr id="35843" name="Text Box 5"/>
          <p:cNvSpPr txBox="1">
            <a:spLocks noChangeArrowheads="1"/>
          </p:cNvSpPr>
          <p:nvPr/>
        </p:nvSpPr>
        <p:spPr bwMode="auto">
          <a:xfrm>
            <a:off x="838201" y="5334000"/>
            <a:ext cx="7118350" cy="369332"/>
          </a:xfrm>
          <a:prstGeom prst="rect">
            <a:avLst/>
          </a:prstGeom>
          <a:noFill/>
          <a:ln w="9525">
            <a:noFill/>
            <a:miter lim="800000"/>
            <a:headEnd/>
            <a:tailEnd/>
          </a:ln>
        </p:spPr>
        <p:txBody>
          <a:bodyPr wrap="square">
            <a:spAutoFit/>
          </a:bodyPr>
          <a:lstStyle/>
          <a:p>
            <a:r>
              <a:rPr lang="en-US" dirty="0">
                <a:latin typeface="Calibri" pitchFamily="34" charset="0"/>
              </a:rPr>
              <a:t>Event registration reports are available, such as this event attendees list.</a:t>
            </a:r>
          </a:p>
        </p:txBody>
      </p:sp>
      <p:pic>
        <p:nvPicPr>
          <p:cNvPr id="35844" name="Picture 4"/>
          <p:cNvPicPr>
            <a:picLocks noChangeAspect="1" noChangeArrowheads="1"/>
          </p:cNvPicPr>
          <p:nvPr/>
        </p:nvPicPr>
        <p:blipFill>
          <a:blip r:embed="rId3" cstate="print"/>
          <a:srcRect t="14429" r="44711" b="37274"/>
          <a:stretch>
            <a:fillRect/>
          </a:stretch>
        </p:blipFill>
        <p:spPr bwMode="auto">
          <a:xfrm>
            <a:off x="1857375" y="1828800"/>
            <a:ext cx="5357813" cy="3148013"/>
          </a:xfrm>
          <a:prstGeom prst="rect">
            <a:avLst/>
          </a:prstGeom>
          <a:noFill/>
          <a:ln w="9525">
            <a:solidFill>
              <a:schemeClr val="bg1"/>
            </a:solidFill>
            <a:miter lim="800000"/>
            <a:headEnd/>
            <a:tailEnd/>
          </a:ln>
        </p:spPr>
      </p:pic>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584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grpId="0" nodeType="clickEffect">
                                  <p:stCondLst>
                                    <p:cond delay="0"/>
                                  </p:stCondLst>
                                  <p:childTnLst>
                                    <p:set>
                                      <p:cBhvr>
                                        <p:cTn id="14" dur="1" fill="hold">
                                          <p:stCondLst>
                                            <p:cond delay="0"/>
                                          </p:stCondLst>
                                        </p:cTn>
                                        <p:tgtEl>
                                          <p:spTgt spid="35843"/>
                                        </p:tgtEl>
                                        <p:attrNameLst>
                                          <p:attrName>style.visibility</p:attrName>
                                        </p:attrNameLst>
                                      </p:cBhvr>
                                      <p:to>
                                        <p:strVal val="visible"/>
                                      </p:to>
                                    </p:set>
                                    <p:anim calcmode="lin" valueType="num">
                                      <p:cBhvr>
                                        <p:cTn id="15" dur="1000" fill="hold"/>
                                        <p:tgtEl>
                                          <p:spTgt spid="35843"/>
                                        </p:tgtEl>
                                        <p:attrNameLst>
                                          <p:attrName>ppt_x</p:attrName>
                                        </p:attrNameLst>
                                      </p:cBhvr>
                                      <p:tavLst>
                                        <p:tav tm="0">
                                          <p:val>
                                            <p:strVal val="#ppt_x-.2"/>
                                          </p:val>
                                        </p:tav>
                                        <p:tav tm="100000">
                                          <p:val>
                                            <p:strVal val="#ppt_x"/>
                                          </p:val>
                                        </p:tav>
                                      </p:tavLst>
                                    </p:anim>
                                    <p:anim calcmode="lin" valueType="num">
                                      <p:cBhvr>
                                        <p:cTn id="16" dur="1000" fill="hold"/>
                                        <p:tgtEl>
                                          <p:spTgt spid="35843"/>
                                        </p:tgtEl>
                                        <p:attrNameLst>
                                          <p:attrName>ppt_y</p:attrName>
                                        </p:attrNameLst>
                                      </p:cBhvr>
                                      <p:tavLst>
                                        <p:tav tm="0">
                                          <p:val>
                                            <p:strVal val="#ppt_y"/>
                                          </p:val>
                                        </p:tav>
                                        <p:tav tm="100000">
                                          <p:val>
                                            <p:strVal val="#ppt_y"/>
                                          </p:val>
                                        </p:tav>
                                      </p:tavLst>
                                    </p:anim>
                                    <p:animEffect transition="in" filter="wipe(right)" prLst="gradientSize: 0.1">
                                      <p:cBhvr>
                                        <p:cTn id="17" dur="10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animBg="1"/>
      <p:bldP spid="3584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Online Payment &amp; </a:t>
            </a:r>
            <a:r>
              <a:rPr lang="en-US" dirty="0" err="1" smtClean="0"/>
              <a:t>eCommerce</a:t>
            </a:r>
            <a:endParaRPr lang="en-US" dirty="0"/>
          </a:p>
        </p:txBody>
      </p:sp>
      <p:sp>
        <p:nvSpPr>
          <p:cNvPr id="3" name="Content Placeholder 2"/>
          <p:cNvSpPr>
            <a:spLocks noGrp="1"/>
          </p:cNvSpPr>
          <p:nvPr>
            <p:ph idx="1"/>
          </p:nvPr>
        </p:nvSpPr>
        <p:spPr/>
        <p:txBody>
          <a:bodyPr/>
          <a:lstStyle/>
          <a:p>
            <a:r>
              <a:rPr lang="en-US" sz="2800" b="0" dirty="0" smtClean="0">
                <a:solidFill>
                  <a:schemeClr val="tx1">
                    <a:lumMod val="95000"/>
                    <a:lumOff val="5000"/>
                  </a:schemeClr>
                </a:solidFill>
              </a:rPr>
              <a:t>Already integrated with the </a:t>
            </a:r>
            <a:r>
              <a:rPr lang="en-US" sz="2800" b="0" i="1" u="sng" dirty="0" smtClean="0">
                <a:solidFill>
                  <a:schemeClr val="tx1">
                    <a:lumMod val="95000"/>
                    <a:lumOff val="5000"/>
                  </a:schemeClr>
                </a:solidFill>
              </a:rPr>
              <a:t>Dues &amp; Billing Module</a:t>
            </a:r>
            <a:r>
              <a:rPr lang="en-US" sz="2800" b="0" u="sng" dirty="0" smtClean="0">
                <a:solidFill>
                  <a:schemeClr val="tx1">
                    <a:lumMod val="95000"/>
                    <a:lumOff val="5000"/>
                  </a:schemeClr>
                </a:solidFill>
              </a:rPr>
              <a:t> </a:t>
            </a:r>
            <a:r>
              <a:rPr lang="en-US" sz="2800" b="0" dirty="0" smtClean="0">
                <a:solidFill>
                  <a:schemeClr val="tx1">
                    <a:lumMod val="95000"/>
                    <a:lumOff val="5000"/>
                  </a:schemeClr>
                </a:solidFill>
              </a:rPr>
              <a:t>and </a:t>
            </a:r>
            <a:r>
              <a:rPr lang="en-US" sz="2800" b="0" i="1" u="sng" dirty="0" err="1" smtClean="0">
                <a:solidFill>
                  <a:schemeClr val="tx1">
                    <a:lumMod val="95000"/>
                    <a:lumOff val="5000"/>
                  </a:schemeClr>
                </a:solidFill>
              </a:rPr>
              <a:t>MyEventRunner</a:t>
            </a:r>
            <a:r>
              <a:rPr lang="en-CA" sz="2800" b="0" dirty="0" smtClean="0">
                <a:solidFill>
                  <a:schemeClr val="tx1">
                    <a:lumMod val="95000"/>
                    <a:lumOff val="5000"/>
                  </a:schemeClr>
                </a:solidFill>
              </a:rPr>
              <a:t> ™ for event registrations</a:t>
            </a:r>
          </a:p>
          <a:p>
            <a:r>
              <a:rPr lang="en-CA" sz="2800" b="0" dirty="0" smtClean="0">
                <a:solidFill>
                  <a:schemeClr val="tx1">
                    <a:lumMod val="95000"/>
                    <a:lumOff val="5000"/>
                  </a:schemeClr>
                </a:solidFill>
              </a:rPr>
              <a:t>Choose where and when online payments are made or use the Virtual Terminal to process transactions manually</a:t>
            </a:r>
          </a:p>
          <a:p>
            <a:r>
              <a:rPr lang="en-CA" sz="2800" b="0" dirty="0" smtClean="0">
                <a:solidFill>
                  <a:schemeClr val="tx1">
                    <a:lumMod val="95000"/>
                    <a:lumOff val="5000"/>
                  </a:schemeClr>
                </a:solidFill>
              </a:rPr>
              <a:t>All funds are deposited directly into your bank account</a:t>
            </a:r>
          </a:p>
          <a:p>
            <a:r>
              <a:rPr lang="en-CA" sz="2800" b="0" dirty="0" err="1" smtClean="0">
                <a:solidFill>
                  <a:schemeClr val="tx1">
                    <a:lumMod val="95000"/>
                    <a:lumOff val="5000"/>
                  </a:schemeClr>
                </a:solidFill>
              </a:rPr>
              <a:t>ClubRunner</a:t>
            </a:r>
            <a:r>
              <a:rPr lang="en-CA" sz="2800" b="0" dirty="0" smtClean="0">
                <a:solidFill>
                  <a:schemeClr val="tx1">
                    <a:lumMod val="95000"/>
                    <a:lumOff val="5000"/>
                  </a:schemeClr>
                </a:solidFill>
              </a:rPr>
              <a:t> will automatically update reports to reflect the payments</a:t>
            </a:r>
            <a:endParaRPr lang="en-US" sz="2800" b="0" dirty="0">
              <a:solidFill>
                <a:schemeClr val="tx1">
                  <a:lumMod val="95000"/>
                  <a:lumOff val="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smtClean="0"/>
              <a:t>Online Payments &amp; </a:t>
            </a:r>
            <a:r>
              <a:rPr lang="en-US" dirty="0" err="1" smtClean="0"/>
              <a:t>eCommerce</a:t>
            </a:r>
            <a:endParaRPr lang="en-US" dirty="0"/>
          </a:p>
        </p:txBody>
      </p:sp>
      <p:sp>
        <p:nvSpPr>
          <p:cNvPr id="3" name="Content Placeholder 2"/>
          <p:cNvSpPr>
            <a:spLocks noGrp="1"/>
          </p:cNvSpPr>
          <p:nvPr>
            <p:ph idx="1"/>
          </p:nvPr>
        </p:nvSpPr>
        <p:spPr/>
        <p:txBody>
          <a:bodyPr/>
          <a:lstStyle/>
          <a:p>
            <a:r>
              <a:rPr lang="en-US" sz="2000" b="0" dirty="0" smtClean="0">
                <a:solidFill>
                  <a:schemeClr val="tx1">
                    <a:lumMod val="95000"/>
                    <a:lumOff val="5000"/>
                  </a:schemeClr>
                </a:solidFill>
              </a:rPr>
              <a:t>Credit Card Processing</a:t>
            </a:r>
          </a:p>
          <a:p>
            <a:pPr lvl="1"/>
            <a:r>
              <a:rPr lang="en-US" sz="1800" dirty="0" err="1" smtClean="0">
                <a:solidFill>
                  <a:schemeClr val="tx1">
                    <a:lumMod val="95000"/>
                    <a:lumOff val="5000"/>
                  </a:schemeClr>
                </a:solidFill>
              </a:rPr>
              <a:t>ClubRunner</a:t>
            </a:r>
            <a:r>
              <a:rPr lang="en-US" sz="1800" dirty="0" smtClean="0">
                <a:solidFill>
                  <a:schemeClr val="tx1">
                    <a:lumMod val="95000"/>
                    <a:lumOff val="5000"/>
                  </a:schemeClr>
                </a:solidFill>
              </a:rPr>
              <a:t> is proud to partner with industry leaders in payment processing to offer you with simple, reliable, secure and cost effective electronic payment and authentication services</a:t>
            </a:r>
            <a:endParaRPr lang="en-US" sz="1800" b="0" dirty="0" smtClean="0">
              <a:solidFill>
                <a:schemeClr val="tx1">
                  <a:lumMod val="95000"/>
                  <a:lumOff val="5000"/>
                </a:schemeClr>
              </a:solidFill>
            </a:endParaRPr>
          </a:p>
          <a:p>
            <a:r>
              <a:rPr lang="en-US" sz="2000" b="0" dirty="0" smtClean="0">
                <a:solidFill>
                  <a:schemeClr val="tx1">
                    <a:lumMod val="95000"/>
                    <a:lumOff val="5000"/>
                  </a:schemeClr>
                </a:solidFill>
              </a:rPr>
              <a:t>Virtual Terminals</a:t>
            </a:r>
          </a:p>
          <a:p>
            <a:pPr lvl="1"/>
            <a:r>
              <a:rPr lang="en-US" sz="1800" dirty="0" smtClean="0">
                <a:solidFill>
                  <a:schemeClr val="tx1">
                    <a:lumMod val="95000"/>
                    <a:lumOff val="5000"/>
                  </a:schemeClr>
                </a:solidFill>
              </a:rPr>
              <a:t>All merchant accounts come with Virtual Terminals to allow you to manually enter in credit card payments online</a:t>
            </a:r>
          </a:p>
          <a:p>
            <a:pPr lvl="2"/>
            <a:r>
              <a:rPr lang="en-US" sz="1600" dirty="0" smtClean="0">
                <a:solidFill>
                  <a:schemeClr val="tx1">
                    <a:lumMod val="95000"/>
                    <a:lumOff val="5000"/>
                  </a:schemeClr>
                </a:solidFill>
              </a:rPr>
              <a:t>Allows members to pay through telephone or in person</a:t>
            </a:r>
          </a:p>
          <a:p>
            <a:r>
              <a:rPr lang="en-US" sz="2000" b="0" dirty="0" smtClean="0">
                <a:solidFill>
                  <a:schemeClr val="tx1">
                    <a:lumMod val="95000"/>
                    <a:lumOff val="5000"/>
                  </a:schemeClr>
                </a:solidFill>
              </a:rPr>
              <a:t>Security</a:t>
            </a:r>
          </a:p>
          <a:p>
            <a:pPr lvl="1"/>
            <a:r>
              <a:rPr lang="en-US" sz="1800" dirty="0" err="1" smtClean="0">
                <a:solidFill>
                  <a:schemeClr val="tx1">
                    <a:lumMod val="95000"/>
                    <a:lumOff val="5000"/>
                  </a:schemeClr>
                </a:solidFill>
              </a:rPr>
              <a:t>ClubRunner</a:t>
            </a:r>
            <a:r>
              <a:rPr lang="en-US" sz="1800" dirty="0" smtClean="0">
                <a:solidFill>
                  <a:schemeClr val="tx1">
                    <a:lumMod val="95000"/>
                    <a:lumOff val="5000"/>
                  </a:schemeClr>
                </a:solidFill>
              </a:rPr>
              <a:t> complies with PCI standards to ensure all transactional data is secure</a:t>
            </a:r>
          </a:p>
          <a:p>
            <a:pPr lvl="1"/>
            <a:r>
              <a:rPr lang="en-US" sz="1800" dirty="0" smtClean="0">
                <a:solidFill>
                  <a:schemeClr val="tx1">
                    <a:lumMod val="95000"/>
                    <a:lumOff val="5000"/>
                  </a:schemeClr>
                </a:solidFill>
              </a:rPr>
              <a:t>All forms that handle credit card information and related confidential information are SSL encrypted and certified</a:t>
            </a:r>
          </a:p>
          <a:p>
            <a:pPr lvl="1"/>
            <a:r>
              <a:rPr lang="en-US" sz="1800" dirty="0" err="1" smtClean="0">
                <a:solidFill>
                  <a:schemeClr val="tx1">
                    <a:lumMod val="95000"/>
                    <a:lumOff val="5000"/>
                  </a:schemeClr>
                </a:solidFill>
              </a:rPr>
              <a:t>ClubRunner</a:t>
            </a:r>
            <a:r>
              <a:rPr lang="en-US" sz="1800" dirty="0" smtClean="0">
                <a:solidFill>
                  <a:schemeClr val="tx1">
                    <a:lumMod val="95000"/>
                    <a:lumOff val="5000"/>
                  </a:schemeClr>
                </a:solidFill>
              </a:rPr>
              <a:t> does not store any Credit Card information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 calcmode="lin" valueType="num">
                                      <p:cBhvr>
                                        <p:cTn id="11" dur="1000" fill="hold"/>
                                        <p:tgtEl>
                                          <p:spTgt spid="3">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 calcmode="lin" valueType="num">
                                      <p:cBhvr>
                                        <p:cTn id="18" dur="1000" fill="hold"/>
                                        <p:tgtEl>
                                          <p:spTgt spid="3">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3">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ppt_x</p:attrName>
                                        </p:attrNameLst>
                                      </p:cBhvr>
                                      <p:tavLst>
                                        <p:tav tm="0">
                                          <p:val>
                                            <p:strVal val="#ppt_x-.2"/>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ppt_x</p:attrName>
                                        </p:attrNameLst>
                                      </p:cBhvr>
                                      <p:tavLst>
                                        <p:tav tm="0">
                                          <p:val>
                                            <p:strVal val="#ppt_x-.2"/>
                                          </p:val>
                                        </p:tav>
                                        <p:tav tm="100000">
                                          <p:val>
                                            <p:strVal val="#ppt_x"/>
                                          </p:val>
                                        </p:tav>
                                      </p:tavLst>
                                    </p:anim>
                                    <p:anim calcmode="lin" valueType="num">
                                      <p:cBhvr>
                                        <p:cTn id="33" dur="1000" fill="hold"/>
                                        <p:tgtEl>
                                          <p:spTgt spid="3">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3">
                                            <p:txEl>
                                              <p:pRg st="3" end="3"/>
                                            </p:txEl>
                                          </p:spTgt>
                                        </p:tgtEl>
                                      </p:cBhvr>
                                    </p:animEffect>
                                  </p:childTnLst>
                                </p:cTn>
                              </p:par>
                              <p:par>
                                <p:cTn id="35" presetID="29" presetClass="entr" presetSubtype="0" fill="hold" nodeType="with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p:cTn id="37" dur="1000" fill="hold"/>
                                        <p:tgtEl>
                                          <p:spTgt spid="3">
                                            <p:txEl>
                                              <p:pRg st="4" end="4"/>
                                            </p:txEl>
                                          </p:spTgt>
                                        </p:tgtEl>
                                        <p:attrNameLst>
                                          <p:attrName>ppt_x</p:attrName>
                                        </p:attrNameLst>
                                      </p:cBhvr>
                                      <p:tavLst>
                                        <p:tav tm="0">
                                          <p:val>
                                            <p:strVal val="#ppt_x-.2"/>
                                          </p:val>
                                        </p:tav>
                                        <p:tav tm="100000">
                                          <p:val>
                                            <p:strVal val="#ppt_x"/>
                                          </p:val>
                                        </p:tav>
                                      </p:tavLst>
                                    </p:anim>
                                    <p:anim calcmode="lin" valueType="num">
                                      <p:cBhvr>
                                        <p:cTn id="38" dur="1000" fill="hold"/>
                                        <p:tgtEl>
                                          <p:spTgt spid="3">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9" dur="1000"/>
                                        <p:tgtEl>
                                          <p:spTgt spid="3">
                                            <p:txEl>
                                              <p:pRg st="4" end="4"/>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nodeType="clickEffect">
                                  <p:stCondLst>
                                    <p:cond delay="0"/>
                                  </p:stCondLst>
                                  <p:childTnLst>
                                    <p:set>
                                      <p:cBhvr>
                                        <p:cTn id="43" dur="1" fill="hold">
                                          <p:stCondLst>
                                            <p:cond delay="0"/>
                                          </p:stCondLst>
                                        </p:cTn>
                                        <p:tgtEl>
                                          <p:spTgt spid="3">
                                            <p:txEl>
                                              <p:pRg st="5" end="5"/>
                                            </p:txEl>
                                          </p:spTgt>
                                        </p:tgtEl>
                                        <p:attrNameLst>
                                          <p:attrName>style.visibility</p:attrName>
                                        </p:attrNameLst>
                                      </p:cBhvr>
                                      <p:to>
                                        <p:strVal val="visible"/>
                                      </p:to>
                                    </p:set>
                                    <p:anim calcmode="lin" valueType="num">
                                      <p:cBhvr>
                                        <p:cTn id="44" dur="1000" fill="hold"/>
                                        <p:tgtEl>
                                          <p:spTgt spid="3">
                                            <p:txEl>
                                              <p:pRg st="5" end="5"/>
                                            </p:txEl>
                                          </p:spTgt>
                                        </p:tgtEl>
                                        <p:attrNameLst>
                                          <p:attrName>ppt_x</p:attrName>
                                        </p:attrNameLst>
                                      </p:cBhvr>
                                      <p:tavLst>
                                        <p:tav tm="0">
                                          <p:val>
                                            <p:strVal val="#ppt_x-.2"/>
                                          </p:val>
                                        </p:tav>
                                        <p:tav tm="100000">
                                          <p:val>
                                            <p:strVal val="#ppt_x"/>
                                          </p:val>
                                        </p:tav>
                                      </p:tavLst>
                                    </p:anim>
                                    <p:anim calcmode="lin" valueType="num">
                                      <p:cBhvr>
                                        <p:cTn id="45" dur="1000" fill="hold"/>
                                        <p:tgtEl>
                                          <p:spTgt spid="3">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6" dur="1000"/>
                                        <p:tgtEl>
                                          <p:spTgt spid="3">
                                            <p:txEl>
                                              <p:pRg st="5" end="5"/>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29" presetClass="entr" presetSubtype="0" fill="hold" nodeType="clickEffect">
                                  <p:stCondLst>
                                    <p:cond delay="0"/>
                                  </p:stCondLst>
                                  <p:childTnLst>
                                    <p:set>
                                      <p:cBhvr>
                                        <p:cTn id="50" dur="1" fill="hold">
                                          <p:stCondLst>
                                            <p:cond delay="0"/>
                                          </p:stCondLst>
                                        </p:cTn>
                                        <p:tgtEl>
                                          <p:spTgt spid="3">
                                            <p:txEl>
                                              <p:pRg st="6" end="6"/>
                                            </p:txEl>
                                          </p:spTgt>
                                        </p:tgtEl>
                                        <p:attrNameLst>
                                          <p:attrName>style.visibility</p:attrName>
                                        </p:attrNameLst>
                                      </p:cBhvr>
                                      <p:to>
                                        <p:strVal val="visible"/>
                                      </p:to>
                                    </p:set>
                                    <p:anim calcmode="lin" valueType="num">
                                      <p:cBhvr>
                                        <p:cTn id="51" dur="1000" fill="hold"/>
                                        <p:tgtEl>
                                          <p:spTgt spid="3">
                                            <p:txEl>
                                              <p:pRg st="6" end="6"/>
                                            </p:txEl>
                                          </p:spTgt>
                                        </p:tgtEl>
                                        <p:attrNameLst>
                                          <p:attrName>ppt_x</p:attrName>
                                        </p:attrNameLst>
                                      </p:cBhvr>
                                      <p:tavLst>
                                        <p:tav tm="0">
                                          <p:val>
                                            <p:strVal val="#ppt_x-.2"/>
                                          </p:val>
                                        </p:tav>
                                        <p:tav tm="100000">
                                          <p:val>
                                            <p:strVal val="#ppt_x"/>
                                          </p:val>
                                        </p:tav>
                                      </p:tavLst>
                                    </p:anim>
                                    <p:anim calcmode="lin" valueType="num">
                                      <p:cBhvr>
                                        <p:cTn id="52" dur="1000" fill="hold"/>
                                        <p:tgtEl>
                                          <p:spTgt spid="3">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3" dur="1000"/>
                                        <p:tgtEl>
                                          <p:spTgt spid="3">
                                            <p:txEl>
                                              <p:pRg st="6" end="6"/>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29" presetClass="entr" presetSubtype="0" fill="hold" nodeType="clickEffect">
                                  <p:stCondLst>
                                    <p:cond delay="0"/>
                                  </p:stCondLst>
                                  <p:childTnLst>
                                    <p:set>
                                      <p:cBhvr>
                                        <p:cTn id="57" dur="1" fill="hold">
                                          <p:stCondLst>
                                            <p:cond delay="0"/>
                                          </p:stCondLst>
                                        </p:cTn>
                                        <p:tgtEl>
                                          <p:spTgt spid="3">
                                            <p:txEl>
                                              <p:pRg st="7" end="7"/>
                                            </p:txEl>
                                          </p:spTgt>
                                        </p:tgtEl>
                                        <p:attrNameLst>
                                          <p:attrName>style.visibility</p:attrName>
                                        </p:attrNameLst>
                                      </p:cBhvr>
                                      <p:to>
                                        <p:strVal val="visible"/>
                                      </p:to>
                                    </p:set>
                                    <p:anim calcmode="lin" valueType="num">
                                      <p:cBhvr>
                                        <p:cTn id="58" dur="1000" fill="hold"/>
                                        <p:tgtEl>
                                          <p:spTgt spid="3">
                                            <p:txEl>
                                              <p:pRg st="7" end="7"/>
                                            </p:txEl>
                                          </p:spTgt>
                                        </p:tgtEl>
                                        <p:attrNameLst>
                                          <p:attrName>ppt_x</p:attrName>
                                        </p:attrNameLst>
                                      </p:cBhvr>
                                      <p:tavLst>
                                        <p:tav tm="0">
                                          <p:val>
                                            <p:strVal val="#ppt_x-.2"/>
                                          </p:val>
                                        </p:tav>
                                        <p:tav tm="100000">
                                          <p:val>
                                            <p:strVal val="#ppt_x"/>
                                          </p:val>
                                        </p:tav>
                                      </p:tavLst>
                                    </p:anim>
                                    <p:anim calcmode="lin" valueType="num">
                                      <p:cBhvr>
                                        <p:cTn id="59" dur="1000" fill="hold"/>
                                        <p:tgtEl>
                                          <p:spTgt spid="3">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60" dur="1000"/>
                                        <p:tgtEl>
                                          <p:spTgt spid="3">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29" presetClass="entr" presetSubtype="0" fill="hold" nodeType="clickEffect">
                                  <p:stCondLst>
                                    <p:cond delay="0"/>
                                  </p:stCondLst>
                                  <p:childTnLst>
                                    <p:set>
                                      <p:cBhvr>
                                        <p:cTn id="64" dur="1" fill="hold">
                                          <p:stCondLst>
                                            <p:cond delay="0"/>
                                          </p:stCondLst>
                                        </p:cTn>
                                        <p:tgtEl>
                                          <p:spTgt spid="3">
                                            <p:txEl>
                                              <p:pRg st="8" end="8"/>
                                            </p:txEl>
                                          </p:spTgt>
                                        </p:tgtEl>
                                        <p:attrNameLst>
                                          <p:attrName>style.visibility</p:attrName>
                                        </p:attrNameLst>
                                      </p:cBhvr>
                                      <p:to>
                                        <p:strVal val="visible"/>
                                      </p:to>
                                    </p:set>
                                    <p:anim calcmode="lin" valueType="num">
                                      <p:cBhvr>
                                        <p:cTn id="65" dur="1000" fill="hold"/>
                                        <p:tgtEl>
                                          <p:spTgt spid="3">
                                            <p:txEl>
                                              <p:pRg st="8" end="8"/>
                                            </p:txEl>
                                          </p:spTgt>
                                        </p:tgtEl>
                                        <p:attrNameLst>
                                          <p:attrName>ppt_x</p:attrName>
                                        </p:attrNameLst>
                                      </p:cBhvr>
                                      <p:tavLst>
                                        <p:tav tm="0">
                                          <p:val>
                                            <p:strVal val="#ppt_x-.2"/>
                                          </p:val>
                                        </p:tav>
                                        <p:tav tm="100000">
                                          <p:val>
                                            <p:strVal val="#ppt_x"/>
                                          </p:val>
                                        </p:tav>
                                      </p:tavLst>
                                    </p:anim>
                                    <p:anim calcmode="lin" valueType="num">
                                      <p:cBhvr>
                                        <p:cTn id="66" dur="1000" fill="hold"/>
                                        <p:tgtEl>
                                          <p:spTgt spid="3">
                                            <p:txEl>
                                              <p:pRg st="8" end="8"/>
                                            </p:txEl>
                                          </p:spTgt>
                                        </p:tgtEl>
                                        <p:attrNameLst>
                                          <p:attrName>ppt_y</p:attrName>
                                        </p:attrNameLst>
                                      </p:cBhvr>
                                      <p:tavLst>
                                        <p:tav tm="0">
                                          <p:val>
                                            <p:strVal val="#ppt_y"/>
                                          </p:val>
                                        </p:tav>
                                        <p:tav tm="100000">
                                          <p:val>
                                            <p:strVal val="#ppt_y"/>
                                          </p:val>
                                        </p:tav>
                                      </p:tavLst>
                                    </p:anim>
                                    <p:animEffect transition="in" filter="wipe(right)" prLst="gradientSize: 0.1">
                                      <p:cBhvr>
                                        <p:cTn id="67" dur="10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mtClean="0"/>
              <a:t> </a:t>
            </a:r>
          </a:p>
        </p:txBody>
      </p:sp>
      <p:sp>
        <p:nvSpPr>
          <p:cNvPr id="17411" name="Text Box 3"/>
          <p:cNvSpPr txBox="1">
            <a:spLocks noChangeArrowheads="1"/>
          </p:cNvSpPr>
          <p:nvPr/>
        </p:nvSpPr>
        <p:spPr bwMode="auto">
          <a:xfrm>
            <a:off x="152400" y="609600"/>
            <a:ext cx="8353425" cy="769441"/>
          </a:xfrm>
          <a:prstGeom prst="rect">
            <a:avLst/>
          </a:prstGeom>
          <a:noFill/>
          <a:ln w="9525">
            <a:noFill/>
            <a:miter lim="800000"/>
            <a:headEnd/>
            <a:tailEnd/>
          </a:ln>
        </p:spPr>
        <p:txBody>
          <a:bodyPr>
            <a:spAutoFit/>
          </a:bodyPr>
          <a:lstStyle/>
          <a:p>
            <a:pPr>
              <a:spcBef>
                <a:spcPct val="50000"/>
              </a:spcBef>
            </a:pPr>
            <a:r>
              <a:rPr lang="en-US" sz="4400" dirty="0">
                <a:solidFill>
                  <a:srgbClr val="00B0F0"/>
                </a:solidFill>
                <a:latin typeface="Calibri" pitchFamily="34" charset="0"/>
              </a:rPr>
              <a:t>What is </a:t>
            </a:r>
            <a:r>
              <a:rPr lang="en-US" sz="4400" dirty="0" err="1">
                <a:solidFill>
                  <a:srgbClr val="00B0F0"/>
                </a:solidFill>
                <a:latin typeface="Calibri" pitchFamily="34" charset="0"/>
              </a:rPr>
              <a:t>MyEventRunner</a:t>
            </a:r>
            <a:r>
              <a:rPr lang="en-US" sz="4400" dirty="0">
                <a:solidFill>
                  <a:srgbClr val="00B0F0"/>
                </a:solidFill>
                <a:latin typeface="Calibri" pitchFamily="34" charset="0"/>
              </a:rPr>
              <a:t>?</a:t>
            </a:r>
          </a:p>
        </p:txBody>
      </p:sp>
      <p:sp>
        <p:nvSpPr>
          <p:cNvPr id="6148" name="Text Box 4"/>
          <p:cNvSpPr txBox="1">
            <a:spLocks noChangeArrowheads="1"/>
          </p:cNvSpPr>
          <p:nvPr/>
        </p:nvSpPr>
        <p:spPr bwMode="auto">
          <a:xfrm>
            <a:off x="214313" y="1571625"/>
            <a:ext cx="8001000" cy="1016000"/>
          </a:xfrm>
          <a:prstGeom prst="rect">
            <a:avLst/>
          </a:prstGeom>
          <a:noFill/>
          <a:ln w="9525">
            <a:noFill/>
            <a:miter lim="800000"/>
            <a:headEnd/>
            <a:tailEnd/>
          </a:ln>
        </p:spPr>
        <p:txBody>
          <a:bodyPr>
            <a:spAutoFit/>
          </a:bodyPr>
          <a:lstStyle/>
          <a:p>
            <a:pPr>
              <a:spcBef>
                <a:spcPct val="50000"/>
              </a:spcBef>
            </a:pPr>
            <a:r>
              <a:rPr lang="en-US" sz="2000" dirty="0" smtClean="0">
                <a:latin typeface="Calibri" pitchFamily="34" charset="0"/>
                <a:cs typeface="Arial" charset="0"/>
              </a:rPr>
              <a:t>Available as a ‘standalone’ </a:t>
            </a:r>
            <a:r>
              <a:rPr lang="en-US" sz="2000" dirty="0" err="1" smtClean="0">
                <a:latin typeface="Calibri" pitchFamily="34" charset="0"/>
                <a:cs typeface="Arial" charset="0"/>
              </a:rPr>
              <a:t>MyEventRunner</a:t>
            </a:r>
            <a:r>
              <a:rPr lang="en-US" sz="2000" dirty="0" smtClean="0">
                <a:latin typeface="Calibri" pitchFamily="34" charset="0"/>
                <a:cs typeface="Arial" charset="0"/>
              </a:rPr>
              <a:t> </a:t>
            </a:r>
            <a:r>
              <a:rPr lang="en-US" sz="2000" dirty="0">
                <a:latin typeface="Calibri" pitchFamily="34" charset="0"/>
                <a:cs typeface="Arial" charset="0"/>
              </a:rPr>
              <a:t>is a powerful do-it-yourself customizable and flexible event registration system designed for </a:t>
            </a:r>
            <a:r>
              <a:rPr lang="en-US" sz="2000" dirty="0" smtClean="0">
                <a:latin typeface="Calibri" pitchFamily="34" charset="0"/>
                <a:cs typeface="Arial" charset="0"/>
              </a:rPr>
              <a:t>Districts. </a:t>
            </a:r>
            <a:r>
              <a:rPr lang="en-US" sz="2000" dirty="0">
                <a:latin typeface="Calibri" pitchFamily="34" charset="0"/>
                <a:cs typeface="Arial" charset="0"/>
              </a:rPr>
              <a:t>There are 2 versions available: </a:t>
            </a:r>
            <a:r>
              <a:rPr lang="en-US" sz="2000" dirty="0" err="1" smtClean="0">
                <a:latin typeface="Calibri" pitchFamily="34" charset="0"/>
                <a:cs typeface="Arial" charset="0"/>
              </a:rPr>
              <a:t>Lite</a:t>
            </a:r>
            <a:r>
              <a:rPr lang="en-US" sz="2000" dirty="0" smtClean="0">
                <a:latin typeface="Calibri" pitchFamily="34" charset="0"/>
                <a:cs typeface="Arial" charset="0"/>
              </a:rPr>
              <a:t> </a:t>
            </a:r>
            <a:r>
              <a:rPr lang="en-US" sz="2000" dirty="0">
                <a:latin typeface="Calibri" pitchFamily="34" charset="0"/>
                <a:cs typeface="Arial" charset="0"/>
              </a:rPr>
              <a:t>(included) &amp; Pro.</a:t>
            </a:r>
          </a:p>
        </p:txBody>
      </p:sp>
      <p:pic>
        <p:nvPicPr>
          <p:cNvPr id="33798" name="Picture 7" descr="PETS_Registration_View.jpg"/>
          <p:cNvPicPr>
            <a:picLocks noChangeAspect="1"/>
          </p:cNvPicPr>
          <p:nvPr/>
        </p:nvPicPr>
        <p:blipFill>
          <a:blip r:embed="rId3" cstate="print"/>
          <a:srcRect l="17046" t="4166" r="17986" b="11458"/>
          <a:stretch>
            <a:fillRect/>
          </a:stretch>
        </p:blipFill>
        <p:spPr bwMode="auto">
          <a:xfrm>
            <a:off x="685800" y="2667000"/>
            <a:ext cx="3000375" cy="3522663"/>
          </a:xfrm>
          <a:prstGeom prst="rect">
            <a:avLst/>
          </a:prstGeom>
          <a:noFill/>
          <a:ln w="9525">
            <a:noFill/>
            <a:miter lim="800000"/>
            <a:headEnd/>
            <a:tailEnd/>
          </a:ln>
        </p:spPr>
      </p:pic>
      <p:sp>
        <p:nvSpPr>
          <p:cNvPr id="33799" name="TextBox 7"/>
          <p:cNvSpPr txBox="1">
            <a:spLocks noChangeArrowheads="1"/>
          </p:cNvSpPr>
          <p:nvPr/>
        </p:nvSpPr>
        <p:spPr bwMode="auto">
          <a:xfrm>
            <a:off x="4267200" y="3733800"/>
            <a:ext cx="4429125" cy="2032000"/>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spAutoFit/>
          </a:bodyPr>
          <a:lstStyle/>
          <a:p>
            <a:r>
              <a:rPr lang="en-US" sz="1800" dirty="0">
                <a:latin typeface="Calibri" pitchFamily="34" charset="0"/>
              </a:rPr>
              <a:t>What you get with the </a:t>
            </a:r>
            <a:r>
              <a:rPr lang="en-US" sz="1800" dirty="0">
                <a:solidFill>
                  <a:srgbClr val="C00000"/>
                </a:solidFill>
                <a:latin typeface="Calibri" pitchFamily="34" charset="0"/>
              </a:rPr>
              <a:t>Pro Version</a:t>
            </a:r>
            <a:r>
              <a:rPr lang="en-US" sz="1800" dirty="0">
                <a:latin typeface="Calibri" pitchFamily="34" charset="0"/>
              </a:rPr>
              <a:t>:</a:t>
            </a:r>
          </a:p>
          <a:p>
            <a:pPr>
              <a:buFont typeface="Arial" charset="0"/>
              <a:buChar char="•"/>
            </a:pPr>
            <a:r>
              <a:rPr lang="en-US" sz="1800" dirty="0">
                <a:latin typeface="Calibri" pitchFamily="34" charset="0"/>
              </a:rPr>
              <a:t> Unlimited Questionnaires</a:t>
            </a:r>
          </a:p>
          <a:p>
            <a:pPr>
              <a:buFont typeface="Arial" charset="0"/>
              <a:buChar char="•"/>
            </a:pPr>
            <a:r>
              <a:rPr lang="en-US" sz="1800" dirty="0">
                <a:latin typeface="Calibri" pitchFamily="34" charset="0"/>
              </a:rPr>
              <a:t> Payment Installments and tracking</a:t>
            </a:r>
          </a:p>
          <a:p>
            <a:pPr>
              <a:buFont typeface="Arial" charset="0"/>
              <a:buChar char="•"/>
            </a:pPr>
            <a:r>
              <a:rPr lang="en-US" sz="1800" dirty="0">
                <a:latin typeface="Calibri" pitchFamily="34" charset="0"/>
              </a:rPr>
              <a:t> Payment by Check Option</a:t>
            </a:r>
          </a:p>
          <a:p>
            <a:pPr>
              <a:buFont typeface="Arial" charset="0"/>
              <a:buChar char="•"/>
            </a:pPr>
            <a:r>
              <a:rPr lang="en-US" sz="1800" dirty="0">
                <a:latin typeface="Calibri" pitchFamily="34" charset="0"/>
              </a:rPr>
              <a:t> Credit Card Processing with Integrated Merchant Accounts</a:t>
            </a:r>
          </a:p>
          <a:p>
            <a:pPr>
              <a:buFont typeface="Arial" charset="0"/>
              <a:buChar char="•"/>
            </a:pPr>
            <a:r>
              <a:rPr lang="en-US" sz="1800" dirty="0">
                <a:latin typeface="Calibri" pitchFamily="34" charset="0"/>
              </a:rPr>
              <a:t> Early Bird Pricing, and much more!</a:t>
            </a:r>
          </a:p>
        </p:txBody>
      </p:sp>
      <p:sp>
        <p:nvSpPr>
          <p:cNvPr id="8" name="TextBox 7"/>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9" name="TextBox 8"/>
          <p:cNvSpPr txBox="1"/>
          <p:nvPr/>
        </p:nvSpPr>
        <p:spPr>
          <a:xfrm>
            <a:off x="4038600" y="2590800"/>
            <a:ext cx="3810000" cy="615553"/>
          </a:xfrm>
          <a:prstGeom prst="rect">
            <a:avLst/>
          </a:prstGeom>
          <a:noFill/>
        </p:spPr>
        <p:txBody>
          <a:bodyPr wrap="square" rtlCol="0">
            <a:spAutoFit/>
          </a:bodyPr>
          <a:lstStyle/>
          <a:p>
            <a:pPr>
              <a:buFont typeface="Arial" pitchFamily="34" charset="0"/>
              <a:buChar char="•"/>
            </a:pPr>
            <a:r>
              <a:rPr lang="en-US" dirty="0" smtClean="0"/>
              <a:t> </a:t>
            </a:r>
            <a:r>
              <a:rPr lang="en-US" sz="1600" dirty="0" smtClean="0"/>
              <a:t>Your Online Payment &amp; </a:t>
            </a:r>
            <a:r>
              <a:rPr lang="en-US" sz="1600" dirty="0" err="1" smtClean="0"/>
              <a:t>eCommerce</a:t>
            </a:r>
            <a:r>
              <a:rPr lang="en-US" sz="1600" dirty="0" smtClean="0"/>
              <a:t> </a:t>
            </a:r>
            <a:r>
              <a:rPr lang="en-US" sz="1600" dirty="0" smtClean="0"/>
              <a:t>Module </a:t>
            </a:r>
            <a:r>
              <a:rPr lang="en-US" sz="1600" dirty="0" smtClean="0"/>
              <a:t>includes the </a:t>
            </a:r>
            <a:r>
              <a:rPr lang="en-US" sz="1600" dirty="0" err="1" smtClean="0"/>
              <a:t>L</a:t>
            </a:r>
            <a:r>
              <a:rPr lang="en-US" sz="1600" dirty="0" err="1" smtClean="0"/>
              <a:t>ite</a:t>
            </a:r>
            <a:r>
              <a:rPr lang="en-US" sz="1600" dirty="0" smtClean="0"/>
              <a:t> </a:t>
            </a:r>
            <a:r>
              <a:rPr lang="en-US" sz="1600" dirty="0" smtClean="0"/>
              <a:t>Version</a:t>
            </a:r>
            <a:endParaRPr lang="en-US" dirty="0"/>
          </a:p>
        </p:txBody>
      </p:sp>
    </p:spTree>
  </p:cSld>
  <p:clrMapOvr>
    <a:masterClrMapping/>
  </p:clrMapOvr>
  <p:transition spd="med">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p:txBody>
          <a:bodyPr/>
          <a:lstStyle/>
          <a:p>
            <a:pPr eaLnBrk="1" hangingPunct="1"/>
            <a:r>
              <a:rPr lang="en-US" dirty="0" smtClean="0"/>
              <a:t> </a:t>
            </a:r>
          </a:p>
        </p:txBody>
      </p:sp>
      <p:sp>
        <p:nvSpPr>
          <p:cNvPr id="18435" name="Text Box 3"/>
          <p:cNvSpPr txBox="1">
            <a:spLocks noChangeArrowheads="1"/>
          </p:cNvSpPr>
          <p:nvPr/>
        </p:nvSpPr>
        <p:spPr bwMode="auto">
          <a:xfrm>
            <a:off x="533400" y="533400"/>
            <a:ext cx="8353425" cy="646331"/>
          </a:xfrm>
          <a:prstGeom prst="rect">
            <a:avLst/>
          </a:prstGeom>
          <a:noFill/>
          <a:ln w="9525">
            <a:noFill/>
            <a:miter lim="800000"/>
            <a:headEnd/>
            <a:tailEnd/>
          </a:ln>
        </p:spPr>
        <p:txBody>
          <a:bodyPr>
            <a:spAutoFit/>
          </a:bodyPr>
          <a:lstStyle/>
          <a:p>
            <a:pPr>
              <a:spcBef>
                <a:spcPct val="50000"/>
              </a:spcBef>
            </a:pPr>
            <a:r>
              <a:rPr lang="en-US" sz="3600" dirty="0">
                <a:solidFill>
                  <a:srgbClr val="00B0F0"/>
                </a:solidFill>
                <a:latin typeface="Calibri" pitchFamily="34" charset="0"/>
              </a:rPr>
              <a:t>How will MyEventRunner benefit us?</a:t>
            </a:r>
          </a:p>
        </p:txBody>
      </p:sp>
      <p:sp>
        <p:nvSpPr>
          <p:cNvPr id="18436" name="Text Box 4"/>
          <p:cNvSpPr txBox="1">
            <a:spLocks noChangeArrowheads="1"/>
          </p:cNvSpPr>
          <p:nvPr/>
        </p:nvSpPr>
        <p:spPr bwMode="auto">
          <a:xfrm>
            <a:off x="381000" y="1371600"/>
            <a:ext cx="7135812" cy="4093428"/>
          </a:xfrm>
          <a:prstGeom prst="rect">
            <a:avLst/>
          </a:prstGeom>
          <a:noFill/>
          <a:ln w="9525">
            <a:noFill/>
            <a:miter lim="800000"/>
            <a:headEnd/>
            <a:tailEnd/>
          </a:ln>
        </p:spPr>
        <p:txBody>
          <a:bodyPr>
            <a:spAutoFit/>
          </a:bodyPr>
          <a:lstStyle/>
          <a:p>
            <a:pPr marL="914400" lvl="1" indent="-457200">
              <a:spcBef>
                <a:spcPct val="50000"/>
              </a:spcBef>
              <a:buFont typeface="Arial" pitchFamily="34" charset="0"/>
              <a:buChar char="•"/>
            </a:pPr>
            <a:r>
              <a:rPr lang="en-US" sz="2000" dirty="0">
                <a:latin typeface="Calibri" pitchFamily="34" charset="0"/>
              </a:rPr>
              <a:t>Access your event registration form anywhere you have an Internet connection</a:t>
            </a:r>
          </a:p>
          <a:p>
            <a:pPr marL="914400" lvl="1" indent="-457200">
              <a:spcBef>
                <a:spcPct val="50000"/>
              </a:spcBef>
              <a:buFont typeface="Arial" pitchFamily="34" charset="0"/>
              <a:buChar char="•"/>
            </a:pPr>
            <a:r>
              <a:rPr lang="en-US" sz="2000" dirty="0">
                <a:latin typeface="Calibri" pitchFamily="34" charset="0"/>
              </a:rPr>
              <a:t>Set your registration form up in minutes! Build it yourself using our easy to use tools, and accept registrations the next day.</a:t>
            </a:r>
          </a:p>
          <a:p>
            <a:pPr marL="914400" lvl="1" indent="-457200">
              <a:spcBef>
                <a:spcPct val="50000"/>
              </a:spcBef>
              <a:buFont typeface="Arial" pitchFamily="34" charset="0"/>
              <a:buChar char="•"/>
            </a:pPr>
            <a:r>
              <a:rPr lang="en-US" sz="2000" dirty="0">
                <a:latin typeface="Calibri" pitchFamily="34" charset="0"/>
              </a:rPr>
              <a:t>Collect your fees instantly with registrations, ensuring financial success for your event.</a:t>
            </a:r>
          </a:p>
          <a:p>
            <a:pPr marL="914400" lvl="1" indent="-457200">
              <a:spcBef>
                <a:spcPct val="50000"/>
              </a:spcBef>
              <a:buFont typeface="Arial" pitchFamily="34" charset="0"/>
              <a:buChar char="•"/>
            </a:pPr>
            <a:r>
              <a:rPr lang="en-US" sz="2000" dirty="0">
                <a:latin typeface="Calibri" pitchFamily="34" charset="0"/>
              </a:rPr>
              <a:t>Gather more information from your registrants through our questionnaire section, to help you plan your event</a:t>
            </a:r>
          </a:p>
          <a:p>
            <a:pPr marL="914400" lvl="1" indent="-457200">
              <a:spcBef>
                <a:spcPct val="50000"/>
              </a:spcBef>
              <a:buFont typeface="Arial" pitchFamily="34" charset="0"/>
              <a:buChar char="•"/>
            </a:pPr>
            <a:r>
              <a:rPr lang="en-US" sz="2000" dirty="0">
                <a:latin typeface="Calibri" pitchFamily="34" charset="0"/>
              </a:rPr>
              <a:t>Run reports up to the minute to monitor the success of your event.</a:t>
            </a: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18436">
                                            <p:txEl>
                                              <p:pRg st="0" end="0"/>
                                            </p:txEl>
                                          </p:spTgt>
                                        </p:tgtEl>
                                        <p:attrNameLst>
                                          <p:attrName>style.visibility</p:attrName>
                                        </p:attrNameLst>
                                      </p:cBhvr>
                                      <p:to>
                                        <p:strVal val="visible"/>
                                      </p:to>
                                    </p:set>
                                    <p:anim calcmode="lin" valueType="num">
                                      <p:cBhvr>
                                        <p:cTn id="11" dur="1000" fill="hold"/>
                                        <p:tgtEl>
                                          <p:spTgt spid="18436">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18436">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18436">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8436">
                                            <p:txEl>
                                              <p:pRg st="1" end="1"/>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18436">
                                            <p:txEl>
                                              <p:pRg st="2" end="2"/>
                                            </p:txEl>
                                          </p:spTgt>
                                        </p:tgtEl>
                                        <p:attrNameLst>
                                          <p:attrName>style.visibility</p:attrName>
                                        </p:attrNameLst>
                                      </p:cBhvr>
                                      <p:to>
                                        <p:strVal val="visible"/>
                                      </p:to>
                                    </p:set>
                                    <p:anim calcmode="lin" valueType="num">
                                      <p:cBhvr>
                                        <p:cTn id="22" dur="1000" fill="hold"/>
                                        <p:tgtEl>
                                          <p:spTgt spid="18436">
                                            <p:txEl>
                                              <p:pRg st="2" end="2"/>
                                            </p:txEl>
                                          </p:spTgt>
                                        </p:tgtEl>
                                        <p:attrNameLst>
                                          <p:attrName>ppt_x</p:attrName>
                                        </p:attrNameLst>
                                      </p:cBhvr>
                                      <p:tavLst>
                                        <p:tav tm="0">
                                          <p:val>
                                            <p:strVal val="#ppt_x-.2"/>
                                          </p:val>
                                        </p:tav>
                                        <p:tav tm="100000">
                                          <p:val>
                                            <p:strVal val="#ppt_x"/>
                                          </p:val>
                                        </p:tav>
                                      </p:tavLst>
                                    </p:anim>
                                    <p:anim calcmode="lin" valueType="num">
                                      <p:cBhvr>
                                        <p:cTn id="23" dur="1000" fill="hold"/>
                                        <p:tgtEl>
                                          <p:spTgt spid="18436">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8436">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18436">
                                            <p:txEl>
                                              <p:pRg st="3" end="3"/>
                                            </p:txEl>
                                          </p:spTgt>
                                        </p:tgtEl>
                                        <p:attrNameLst>
                                          <p:attrName>style.visibility</p:attrName>
                                        </p:attrNameLst>
                                      </p:cBhvr>
                                      <p:to>
                                        <p:strVal val="visible"/>
                                      </p:to>
                                    </p:set>
                                    <p:anim calcmode="lin" valueType="num">
                                      <p:cBhvr>
                                        <p:cTn id="29" dur="1000" fill="hold"/>
                                        <p:tgtEl>
                                          <p:spTgt spid="18436">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18436">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8436">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8436">
                                            <p:txEl>
                                              <p:pRg st="4" end="4"/>
                                            </p:txEl>
                                          </p:spTgt>
                                        </p:tgtEl>
                                        <p:attrNameLst>
                                          <p:attrName>style.visibility</p:attrName>
                                        </p:attrNameLst>
                                      </p:cBhvr>
                                      <p:to>
                                        <p:strVal val="visible"/>
                                      </p:to>
                                    </p:set>
                                    <p:anim calcmode="lin" valueType="num">
                                      <p:cBhvr>
                                        <p:cTn id="36" dur="1000" fill="hold"/>
                                        <p:tgtEl>
                                          <p:spTgt spid="18436">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18436">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843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4"/>
          <p:cNvSpPr>
            <a:spLocks noChangeArrowheads="1"/>
          </p:cNvSpPr>
          <p:nvPr/>
        </p:nvSpPr>
        <p:spPr bwMode="auto">
          <a:xfrm>
            <a:off x="228600" y="5334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Committees Management</a:t>
            </a:r>
            <a:endParaRPr lang="en-CA" sz="5400" dirty="0">
              <a:solidFill>
                <a:srgbClr val="00B0F0"/>
              </a:solidFill>
              <a:latin typeface="Calibri" pitchFamily="34" charset="0"/>
            </a:endParaRPr>
          </a:p>
        </p:txBody>
      </p:sp>
      <p:sp>
        <p:nvSpPr>
          <p:cNvPr id="37891" name="Text Box 6"/>
          <p:cNvSpPr txBox="1">
            <a:spLocks noChangeArrowheads="1"/>
          </p:cNvSpPr>
          <p:nvPr/>
        </p:nvSpPr>
        <p:spPr bwMode="auto">
          <a:xfrm>
            <a:off x="571500" y="1357313"/>
            <a:ext cx="7818438" cy="830262"/>
          </a:xfrm>
          <a:prstGeom prst="rect">
            <a:avLst/>
          </a:prstGeom>
          <a:noFill/>
          <a:ln w="9525">
            <a:noFill/>
            <a:miter lim="800000"/>
            <a:headEnd/>
            <a:tailEnd/>
          </a:ln>
        </p:spPr>
        <p:txBody>
          <a:bodyPr>
            <a:spAutoFit/>
          </a:bodyPr>
          <a:lstStyle/>
          <a:p>
            <a:r>
              <a:rPr lang="en-US" dirty="0">
                <a:latin typeface="Calibri" pitchFamily="34" charset="0"/>
              </a:rPr>
              <a:t>Create, manage and store all committees lists along with designated Chairpersons, Secretaries and members.</a:t>
            </a:r>
          </a:p>
        </p:txBody>
      </p:sp>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11266" name="Picture 2"/>
          <p:cNvPicPr>
            <a:picLocks noChangeAspect="1" noChangeArrowheads="1"/>
          </p:cNvPicPr>
          <p:nvPr/>
        </p:nvPicPr>
        <p:blipFill>
          <a:blip r:embed="rId3" cstate="print"/>
          <a:srcRect/>
          <a:stretch>
            <a:fillRect/>
          </a:stretch>
        </p:blipFill>
        <p:spPr bwMode="auto">
          <a:xfrm>
            <a:off x="381000" y="2362200"/>
            <a:ext cx="8534400" cy="348488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89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37891">
                                            <p:txEl>
                                              <p:pRg st="0" end="0"/>
                                            </p:txEl>
                                          </p:spTgt>
                                        </p:tgtEl>
                                        <p:attrNameLst>
                                          <p:attrName>style.visibility</p:attrName>
                                        </p:attrNameLst>
                                      </p:cBhvr>
                                      <p:to>
                                        <p:strVal val="visible"/>
                                      </p:to>
                                    </p:set>
                                    <p:anim calcmode="lin" valueType="num">
                                      <p:cBhvr>
                                        <p:cTn id="11" dur="1000" fill="hold"/>
                                        <p:tgtEl>
                                          <p:spTgt spid="37891">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37891">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37891">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112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4"/>
          <p:cNvSpPr>
            <a:spLocks noChangeArrowheads="1"/>
          </p:cNvSpPr>
          <p:nvPr/>
        </p:nvSpPr>
        <p:spPr bwMode="auto">
          <a:xfrm>
            <a:off x="381000" y="4572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Committees Management</a:t>
            </a:r>
            <a:endParaRPr lang="en-CA" sz="5400" dirty="0">
              <a:solidFill>
                <a:srgbClr val="00B0F0"/>
              </a:solidFill>
              <a:latin typeface="Calibri" pitchFamily="34" charset="0"/>
            </a:endParaRPr>
          </a:p>
        </p:txBody>
      </p:sp>
      <p:sp>
        <p:nvSpPr>
          <p:cNvPr id="38915" name="Text Box 6"/>
          <p:cNvSpPr txBox="1">
            <a:spLocks noChangeArrowheads="1"/>
          </p:cNvSpPr>
          <p:nvPr/>
        </p:nvSpPr>
        <p:spPr bwMode="auto">
          <a:xfrm>
            <a:off x="2000250" y="2500313"/>
            <a:ext cx="1674813" cy="369887"/>
          </a:xfrm>
          <a:prstGeom prst="rect">
            <a:avLst/>
          </a:prstGeom>
          <a:noFill/>
          <a:ln w="9525">
            <a:noFill/>
            <a:miter lim="800000"/>
            <a:headEnd/>
            <a:tailEnd/>
          </a:ln>
        </p:spPr>
        <p:txBody>
          <a:bodyPr>
            <a:spAutoFit/>
          </a:bodyPr>
          <a:lstStyle/>
          <a:p>
            <a:r>
              <a:rPr lang="en-US" sz="1800" dirty="0">
                <a:latin typeface="Calibri" pitchFamily="34" charset="0"/>
              </a:rPr>
              <a:t>Post documents </a:t>
            </a:r>
          </a:p>
        </p:txBody>
      </p:sp>
      <p:sp>
        <p:nvSpPr>
          <p:cNvPr id="38916" name="Text Box 6"/>
          <p:cNvSpPr txBox="1">
            <a:spLocks noChangeArrowheads="1"/>
          </p:cNvSpPr>
          <p:nvPr/>
        </p:nvSpPr>
        <p:spPr bwMode="auto">
          <a:xfrm>
            <a:off x="4143375" y="2214563"/>
            <a:ext cx="1500188" cy="923925"/>
          </a:xfrm>
          <a:prstGeom prst="rect">
            <a:avLst/>
          </a:prstGeom>
          <a:noFill/>
          <a:ln w="9525">
            <a:noFill/>
            <a:miter lim="800000"/>
            <a:headEnd/>
            <a:tailEnd/>
          </a:ln>
        </p:spPr>
        <p:txBody>
          <a:bodyPr>
            <a:spAutoFit/>
          </a:bodyPr>
          <a:lstStyle/>
          <a:p>
            <a:r>
              <a:rPr lang="en-US" sz="1800">
                <a:latin typeface="Calibri" pitchFamily="34" charset="0"/>
              </a:rPr>
              <a:t>Send emails to committee members</a:t>
            </a:r>
          </a:p>
        </p:txBody>
      </p:sp>
      <p:sp>
        <p:nvSpPr>
          <p:cNvPr id="38917" name="Text Box 6"/>
          <p:cNvSpPr txBox="1">
            <a:spLocks noChangeArrowheads="1"/>
          </p:cNvSpPr>
          <p:nvPr/>
        </p:nvSpPr>
        <p:spPr bwMode="auto">
          <a:xfrm>
            <a:off x="214313" y="2286000"/>
            <a:ext cx="1643062" cy="646113"/>
          </a:xfrm>
          <a:prstGeom prst="rect">
            <a:avLst/>
          </a:prstGeom>
          <a:noFill/>
          <a:ln w="9525">
            <a:noFill/>
            <a:miter lim="800000"/>
            <a:headEnd/>
            <a:tailEnd/>
          </a:ln>
        </p:spPr>
        <p:txBody>
          <a:bodyPr>
            <a:spAutoFit/>
          </a:bodyPr>
          <a:lstStyle/>
          <a:p>
            <a:r>
              <a:rPr lang="en-US" sz="1800" dirty="0">
                <a:latin typeface="Calibri" pitchFamily="34" charset="0"/>
              </a:rPr>
              <a:t>Create subcommittees</a:t>
            </a:r>
          </a:p>
        </p:txBody>
      </p:sp>
      <p:sp>
        <p:nvSpPr>
          <p:cNvPr id="38919" name="Text Box 6"/>
          <p:cNvSpPr txBox="1">
            <a:spLocks noChangeArrowheads="1"/>
          </p:cNvSpPr>
          <p:nvPr/>
        </p:nvSpPr>
        <p:spPr bwMode="auto">
          <a:xfrm>
            <a:off x="6429375" y="1785938"/>
            <a:ext cx="2571750" cy="1200150"/>
          </a:xfrm>
          <a:prstGeom prst="rect">
            <a:avLst/>
          </a:prstGeom>
          <a:noFill/>
          <a:ln w="9525">
            <a:noFill/>
            <a:miter lim="800000"/>
            <a:headEnd/>
            <a:tailEnd/>
          </a:ln>
        </p:spPr>
        <p:txBody>
          <a:bodyPr>
            <a:spAutoFit/>
          </a:bodyPr>
          <a:lstStyle/>
          <a:p>
            <a:r>
              <a:rPr lang="en-US" sz="1800">
                <a:latin typeface="Calibri" pitchFamily="34" charset="0"/>
              </a:rPr>
              <a:t>You have the option of duplicating this committee record for the next Rotary Year</a:t>
            </a:r>
          </a:p>
        </p:txBody>
      </p:sp>
      <p:sp>
        <p:nvSpPr>
          <p:cNvPr id="13" name="TextBox 12"/>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12290" name="Picture 2"/>
          <p:cNvPicPr>
            <a:picLocks noChangeAspect="1" noChangeArrowheads="1"/>
          </p:cNvPicPr>
          <p:nvPr/>
        </p:nvPicPr>
        <p:blipFill>
          <a:blip r:embed="rId3" cstate="print"/>
          <a:srcRect/>
          <a:stretch>
            <a:fillRect/>
          </a:stretch>
        </p:blipFill>
        <p:spPr bwMode="auto">
          <a:xfrm>
            <a:off x="1447800" y="3200400"/>
            <a:ext cx="5873491" cy="2895600"/>
          </a:xfrm>
          <a:prstGeom prst="rect">
            <a:avLst/>
          </a:prstGeom>
          <a:noFill/>
          <a:ln w="9525">
            <a:noFill/>
            <a:miter lim="800000"/>
            <a:headEnd/>
            <a:tailEnd/>
          </a:ln>
        </p:spPr>
      </p:pic>
      <p:sp>
        <p:nvSpPr>
          <p:cNvPr id="15" name="Striped Right Arrow 14"/>
          <p:cNvSpPr/>
          <p:nvPr/>
        </p:nvSpPr>
        <p:spPr bwMode="auto">
          <a:xfrm rot="2975578">
            <a:off x="1263902" y="3543439"/>
            <a:ext cx="2115005"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7" name="Striped Right Arrow 16"/>
          <p:cNvSpPr/>
          <p:nvPr/>
        </p:nvSpPr>
        <p:spPr bwMode="auto">
          <a:xfrm rot="3812637">
            <a:off x="2293491" y="3535626"/>
            <a:ext cx="1757326"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8" name="Striped Right Arrow 17"/>
          <p:cNvSpPr/>
          <p:nvPr/>
        </p:nvSpPr>
        <p:spPr bwMode="auto">
          <a:xfrm rot="6915220">
            <a:off x="3516126" y="3619915"/>
            <a:ext cx="1425725"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
        <p:nvSpPr>
          <p:cNvPr id="19" name="Striped Right Arrow 18"/>
          <p:cNvSpPr/>
          <p:nvPr/>
        </p:nvSpPr>
        <p:spPr bwMode="auto">
          <a:xfrm rot="6925360">
            <a:off x="6332436" y="3595392"/>
            <a:ext cx="1442644" cy="254000"/>
          </a:xfrm>
          <a:prstGeom prst="stripedRightArrow">
            <a:avLst>
              <a:gd name="adj1" fmla="val 41870"/>
              <a:gd name="adj2" fmla="val 149333"/>
            </a:avLst>
          </a:prstGeom>
          <a:ln>
            <a:headEnd type="none" w="med" len="med"/>
            <a:tailEnd type="none" w="med" len="med"/>
          </a:ln>
        </p:spPr>
        <p:style>
          <a:lnRef idx="1">
            <a:schemeClr val="accent6"/>
          </a:lnRef>
          <a:fillRef idx="2">
            <a:schemeClr val="accent6"/>
          </a:fillRef>
          <a:effectRef idx="1">
            <a:schemeClr val="accent6"/>
          </a:effectRef>
          <a:fontRef idx="minor">
            <a:schemeClr val="dk1"/>
          </a:fontRef>
        </p:style>
        <p:txBody>
          <a:bodyPr wrap="none"/>
          <a:lstStyle/>
          <a:p>
            <a:pPr>
              <a:defRPr/>
            </a:pPr>
            <a:endParaRPr lang="en-US" dirty="0">
              <a:solidFill>
                <a:schemeClr val="tx1"/>
              </a:solidFill>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891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29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grpId="0" nodeType="clickEffect">
                                  <p:stCondLst>
                                    <p:cond delay="0"/>
                                  </p:stCondLst>
                                  <p:childTnLst>
                                    <p:set>
                                      <p:cBhvr>
                                        <p:cTn id="14" dur="1" fill="hold">
                                          <p:stCondLst>
                                            <p:cond delay="0"/>
                                          </p:stCondLst>
                                        </p:cTn>
                                        <p:tgtEl>
                                          <p:spTgt spid="38917"/>
                                        </p:tgtEl>
                                        <p:attrNameLst>
                                          <p:attrName>style.visibility</p:attrName>
                                        </p:attrNameLst>
                                      </p:cBhvr>
                                      <p:to>
                                        <p:strVal val="visible"/>
                                      </p:to>
                                    </p:set>
                                    <p:animEffect transition="in" filter="dissolve">
                                      <p:cBhvr>
                                        <p:cTn id="15" dur="500"/>
                                        <p:tgtEl>
                                          <p:spTgt spid="38917"/>
                                        </p:tgtEl>
                                      </p:cBhvr>
                                    </p:animEffect>
                                  </p:childTnLst>
                                </p:cTn>
                              </p:par>
                            </p:childTnLst>
                          </p:cTn>
                        </p:par>
                      </p:childTnLst>
                    </p:cTn>
                  </p:par>
                  <p:par>
                    <p:cTn id="16" fill="hold">
                      <p:stCondLst>
                        <p:cond delay="indefinite"/>
                      </p:stCondLst>
                      <p:childTnLst>
                        <p:par>
                          <p:cTn id="17" fill="hold">
                            <p:stCondLst>
                              <p:cond delay="0"/>
                            </p:stCondLst>
                            <p:childTnLst>
                              <p:par>
                                <p:cTn id="18" presetID="29"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1000" fill="hold"/>
                                        <p:tgtEl>
                                          <p:spTgt spid="15"/>
                                        </p:tgtEl>
                                        <p:attrNameLst>
                                          <p:attrName>ppt_x</p:attrName>
                                        </p:attrNameLst>
                                      </p:cBhvr>
                                      <p:tavLst>
                                        <p:tav tm="0">
                                          <p:val>
                                            <p:strVal val="#ppt_x-.2"/>
                                          </p:val>
                                        </p:tav>
                                        <p:tav tm="100000">
                                          <p:val>
                                            <p:strVal val="#ppt_x"/>
                                          </p:val>
                                        </p:tav>
                                      </p:tavLst>
                                    </p:anim>
                                    <p:anim calcmode="lin" valueType="num">
                                      <p:cBhvr>
                                        <p:cTn id="21" dur="10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22" dur="1000"/>
                                        <p:tgtEl>
                                          <p:spTgt spid="1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8915"/>
                                        </p:tgtEl>
                                        <p:attrNameLst>
                                          <p:attrName>style.visibility</p:attrName>
                                        </p:attrNameLst>
                                      </p:cBhvr>
                                      <p:to>
                                        <p:strVal val="visible"/>
                                      </p:to>
                                    </p:set>
                                    <p:animEffect transition="in" filter="dissolve">
                                      <p:cBhvr>
                                        <p:cTn id="27" dur="500"/>
                                        <p:tgtEl>
                                          <p:spTgt spid="38915"/>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1000" fill="hold"/>
                                        <p:tgtEl>
                                          <p:spTgt spid="17"/>
                                        </p:tgtEl>
                                        <p:attrNameLst>
                                          <p:attrName>ppt_x</p:attrName>
                                        </p:attrNameLst>
                                      </p:cBhvr>
                                      <p:tavLst>
                                        <p:tav tm="0">
                                          <p:val>
                                            <p:strVal val="#ppt_x-.2"/>
                                          </p:val>
                                        </p:tav>
                                        <p:tav tm="100000">
                                          <p:val>
                                            <p:strVal val="#ppt_x"/>
                                          </p:val>
                                        </p:tav>
                                      </p:tavLst>
                                    </p:anim>
                                    <p:anim calcmode="lin" valueType="num">
                                      <p:cBhvr>
                                        <p:cTn id="33" dur="10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34" dur="10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9" presetClass="entr" presetSubtype="0" fill="hold" grpId="0" nodeType="clickEffect">
                                  <p:stCondLst>
                                    <p:cond delay="0"/>
                                  </p:stCondLst>
                                  <p:childTnLst>
                                    <p:set>
                                      <p:cBhvr>
                                        <p:cTn id="38" dur="1" fill="hold">
                                          <p:stCondLst>
                                            <p:cond delay="0"/>
                                          </p:stCondLst>
                                        </p:cTn>
                                        <p:tgtEl>
                                          <p:spTgt spid="38916"/>
                                        </p:tgtEl>
                                        <p:attrNameLst>
                                          <p:attrName>style.visibility</p:attrName>
                                        </p:attrNameLst>
                                      </p:cBhvr>
                                      <p:to>
                                        <p:strVal val="visible"/>
                                      </p:to>
                                    </p:set>
                                    <p:animEffect transition="in" filter="dissolve">
                                      <p:cBhvr>
                                        <p:cTn id="39" dur="500"/>
                                        <p:tgtEl>
                                          <p:spTgt spid="38916"/>
                                        </p:tgtEl>
                                      </p:cBhvr>
                                    </p:animEffect>
                                  </p:childTnLst>
                                </p:cTn>
                              </p:par>
                            </p:childTnLst>
                          </p:cTn>
                        </p:par>
                      </p:childTnLst>
                    </p:cTn>
                  </p:par>
                  <p:par>
                    <p:cTn id="40" fill="hold">
                      <p:stCondLst>
                        <p:cond delay="indefinite"/>
                      </p:stCondLst>
                      <p:childTnLst>
                        <p:par>
                          <p:cTn id="41" fill="hold">
                            <p:stCondLst>
                              <p:cond delay="0"/>
                            </p:stCondLst>
                            <p:childTnLst>
                              <p:par>
                                <p:cTn id="42" presetID="29"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p:cTn id="44" dur="1000" fill="hold"/>
                                        <p:tgtEl>
                                          <p:spTgt spid="18"/>
                                        </p:tgtEl>
                                        <p:attrNameLst>
                                          <p:attrName>ppt_x</p:attrName>
                                        </p:attrNameLst>
                                      </p:cBhvr>
                                      <p:tavLst>
                                        <p:tav tm="0">
                                          <p:val>
                                            <p:strVal val="#ppt_x-.2"/>
                                          </p:val>
                                        </p:tav>
                                        <p:tav tm="100000">
                                          <p:val>
                                            <p:strVal val="#ppt_x"/>
                                          </p:val>
                                        </p:tav>
                                      </p:tavLst>
                                    </p:anim>
                                    <p:anim calcmode="lin" valueType="num">
                                      <p:cBhvr>
                                        <p:cTn id="45"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46" dur="1000"/>
                                        <p:tgtEl>
                                          <p:spTgt spid="18"/>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ntr" presetSubtype="0" fill="hold" grpId="0" nodeType="clickEffect">
                                  <p:stCondLst>
                                    <p:cond delay="0"/>
                                  </p:stCondLst>
                                  <p:childTnLst>
                                    <p:set>
                                      <p:cBhvr>
                                        <p:cTn id="50" dur="1" fill="hold">
                                          <p:stCondLst>
                                            <p:cond delay="0"/>
                                          </p:stCondLst>
                                        </p:cTn>
                                        <p:tgtEl>
                                          <p:spTgt spid="38919"/>
                                        </p:tgtEl>
                                        <p:attrNameLst>
                                          <p:attrName>style.visibility</p:attrName>
                                        </p:attrNameLst>
                                      </p:cBhvr>
                                      <p:to>
                                        <p:strVal val="visible"/>
                                      </p:to>
                                    </p:set>
                                    <p:animEffect transition="in" filter="dissolve">
                                      <p:cBhvr>
                                        <p:cTn id="51" dur="500"/>
                                        <p:tgtEl>
                                          <p:spTgt spid="38919"/>
                                        </p:tgtEl>
                                      </p:cBhvr>
                                    </p:animEffect>
                                  </p:childTnLst>
                                </p:cTn>
                              </p:par>
                            </p:childTnLst>
                          </p:cTn>
                        </p:par>
                      </p:childTnLst>
                    </p:cTn>
                  </p:par>
                  <p:par>
                    <p:cTn id="52" fill="hold">
                      <p:stCondLst>
                        <p:cond delay="indefinite"/>
                      </p:stCondLst>
                      <p:childTnLst>
                        <p:par>
                          <p:cTn id="53" fill="hold">
                            <p:stCondLst>
                              <p:cond delay="0"/>
                            </p:stCondLst>
                            <p:childTnLst>
                              <p:par>
                                <p:cTn id="54" presetID="29" presetClass="entr" presetSubtype="0" fill="hold" grpId="0" nodeType="click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1000" fill="hold"/>
                                        <p:tgtEl>
                                          <p:spTgt spid="19"/>
                                        </p:tgtEl>
                                        <p:attrNameLst>
                                          <p:attrName>ppt_x</p:attrName>
                                        </p:attrNameLst>
                                      </p:cBhvr>
                                      <p:tavLst>
                                        <p:tav tm="0">
                                          <p:val>
                                            <p:strVal val="#ppt_x-.2"/>
                                          </p:val>
                                        </p:tav>
                                        <p:tav tm="100000">
                                          <p:val>
                                            <p:strVal val="#ppt_x"/>
                                          </p:val>
                                        </p:tav>
                                      </p:tavLst>
                                    </p:anim>
                                    <p:anim calcmode="lin" valueType="num">
                                      <p:cBhvr>
                                        <p:cTn id="57" dur="10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58"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4" grpId="0" animBg="1"/>
      <p:bldP spid="38915" grpId="0"/>
      <p:bldP spid="38916" grpId="0"/>
      <p:bldP spid="38917" grpId="0"/>
      <p:bldP spid="38919" grpId="0"/>
      <p:bldP spid="15" grpId="0" animBg="1"/>
      <p:bldP spid="17" grpId="0" animBg="1"/>
      <p:bldP spid="18" grpId="0" animBg="1"/>
      <p:bldP spid="19"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Rectangle 3"/>
          <p:cNvSpPr>
            <a:spLocks noGrp="1" noChangeArrowheads="1"/>
          </p:cNvSpPr>
          <p:nvPr>
            <p:ph type="body" idx="1"/>
          </p:nvPr>
        </p:nvSpPr>
        <p:spPr bwMode="auto">
          <a:xfrm>
            <a:off x="685800" y="1371600"/>
            <a:ext cx="7772400" cy="4433888"/>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buNone/>
            </a:pPr>
            <a:endParaRPr lang="en-US" sz="2400" dirty="0" smtClean="0">
              <a:latin typeface="Calibri" pitchFamily="34" charset="0"/>
            </a:endParaRPr>
          </a:p>
          <a:p>
            <a:pPr eaLnBrk="1" hangingPunct="1"/>
            <a:r>
              <a:rPr lang="en-US" sz="2400" b="0" dirty="0" smtClean="0">
                <a:solidFill>
                  <a:schemeClr val="tx1">
                    <a:lumMod val="95000"/>
                    <a:lumOff val="5000"/>
                  </a:schemeClr>
                </a:solidFill>
                <a:latin typeface="Calibri" pitchFamily="34" charset="0"/>
              </a:rPr>
              <a:t>Professional online presence</a:t>
            </a:r>
          </a:p>
          <a:p>
            <a:pPr eaLnBrk="1" hangingPunct="1"/>
            <a:r>
              <a:rPr lang="en-US" sz="2400" b="0" dirty="0" smtClean="0">
                <a:solidFill>
                  <a:schemeClr val="tx1">
                    <a:lumMod val="95000"/>
                    <a:lumOff val="5000"/>
                  </a:schemeClr>
                </a:solidFill>
                <a:latin typeface="Calibri" pitchFamily="34" charset="0"/>
              </a:rPr>
              <a:t>Efficient reporting tools</a:t>
            </a:r>
          </a:p>
          <a:p>
            <a:pPr eaLnBrk="1" hangingPunct="1"/>
            <a:r>
              <a:rPr lang="en-US" sz="2400" b="0" dirty="0" smtClean="0">
                <a:solidFill>
                  <a:schemeClr val="tx1">
                    <a:lumMod val="95000"/>
                    <a:lumOff val="5000"/>
                  </a:schemeClr>
                </a:solidFill>
                <a:latin typeface="Calibri" pitchFamily="34" charset="0"/>
              </a:rPr>
              <a:t>Easier to keep website current</a:t>
            </a:r>
          </a:p>
          <a:p>
            <a:pPr eaLnBrk="1" hangingPunct="1"/>
            <a:r>
              <a:rPr lang="en-US" sz="2400" b="0" dirty="0" smtClean="0">
                <a:solidFill>
                  <a:schemeClr val="tx1">
                    <a:lumMod val="95000"/>
                    <a:lumOff val="5000"/>
                  </a:schemeClr>
                </a:solidFill>
                <a:latin typeface="Calibri" pitchFamily="34" charset="0"/>
              </a:rPr>
              <a:t>Highlight events</a:t>
            </a:r>
          </a:p>
          <a:p>
            <a:pPr eaLnBrk="1" hangingPunct="1"/>
            <a:r>
              <a:rPr lang="en-US" sz="2400" b="0" dirty="0" smtClean="0">
                <a:solidFill>
                  <a:schemeClr val="tx1">
                    <a:lumMod val="95000"/>
                    <a:lumOff val="5000"/>
                  </a:schemeClr>
                </a:solidFill>
                <a:latin typeface="Calibri" pitchFamily="34" charset="0"/>
              </a:rPr>
              <a:t>Showcase clubs</a:t>
            </a:r>
          </a:p>
          <a:p>
            <a:pPr eaLnBrk="1" hangingPunct="1"/>
            <a:r>
              <a:rPr lang="en-US" sz="2400" b="0" dirty="0" smtClean="0">
                <a:solidFill>
                  <a:schemeClr val="tx1">
                    <a:lumMod val="95000"/>
                    <a:lumOff val="5000"/>
                  </a:schemeClr>
                </a:solidFill>
                <a:latin typeface="Calibri" pitchFamily="34" charset="0"/>
              </a:rPr>
              <a:t>Rotary information for prospective members</a:t>
            </a:r>
          </a:p>
          <a:p>
            <a:pPr eaLnBrk="1" hangingPunct="1"/>
            <a:r>
              <a:rPr lang="en-US" sz="2400" b="0" dirty="0" smtClean="0">
                <a:solidFill>
                  <a:schemeClr val="tx1">
                    <a:lumMod val="95000"/>
                    <a:lumOff val="5000"/>
                  </a:schemeClr>
                </a:solidFill>
                <a:latin typeface="Calibri" pitchFamily="34" charset="0"/>
              </a:rPr>
              <a:t>Committee and program pages</a:t>
            </a:r>
          </a:p>
        </p:txBody>
      </p:sp>
      <p:sp>
        <p:nvSpPr>
          <p:cNvPr id="39939" name="Rectangle 4"/>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Benefits</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5" name="TextBox 4"/>
          <p:cNvSpPr txBox="1"/>
          <p:nvPr/>
        </p:nvSpPr>
        <p:spPr>
          <a:xfrm>
            <a:off x="381000" y="1295400"/>
            <a:ext cx="3352800" cy="369332"/>
          </a:xfrm>
          <a:prstGeom prst="rect">
            <a:avLst/>
          </a:prstGeom>
          <a:noFill/>
        </p:spPr>
        <p:txBody>
          <a:bodyPr wrap="square" rtlCol="0">
            <a:spAutoFit/>
          </a:bodyPr>
          <a:lstStyle/>
          <a:p>
            <a:r>
              <a:rPr lang="en-US" b="1" dirty="0" smtClean="0">
                <a:solidFill>
                  <a:schemeClr val="bg1">
                    <a:lumMod val="50000"/>
                  </a:schemeClr>
                </a:solidFill>
              </a:rPr>
              <a:t>District Image</a:t>
            </a:r>
            <a:endParaRPr lang="en-US" b="1" dirty="0">
              <a:solidFill>
                <a:schemeClr val="bg1">
                  <a:lumMod val="50000"/>
                </a:schemeClr>
              </a:solidFill>
            </a:endParaRPr>
          </a:p>
        </p:txBody>
      </p:sp>
      <p:pic>
        <p:nvPicPr>
          <p:cNvPr id="7" name="Picture 6" descr="iStock_000005140727Medium_whats_new.jpg"/>
          <p:cNvPicPr>
            <a:picLocks noChangeAspect="1"/>
          </p:cNvPicPr>
          <p:nvPr/>
        </p:nvPicPr>
        <p:blipFill>
          <a:blip r:embed="rId3" cstate="print"/>
          <a:srcRect l="37437" t="1026"/>
          <a:stretch>
            <a:fillRect/>
          </a:stretch>
        </p:blipFill>
        <p:spPr>
          <a:xfrm>
            <a:off x="7315200" y="4343400"/>
            <a:ext cx="1564400" cy="1481328"/>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993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14339">
                                            <p:txEl>
                                              <p:pRg st="1" end="1"/>
                                            </p:txEl>
                                          </p:spTgt>
                                        </p:tgtEl>
                                        <p:attrNameLst>
                                          <p:attrName>style.visibility</p:attrName>
                                        </p:attrNameLst>
                                      </p:cBhvr>
                                      <p:to>
                                        <p:strVal val="visible"/>
                                      </p:to>
                                    </p:set>
                                    <p:anim calcmode="lin" valueType="num">
                                      <p:cBhvr>
                                        <p:cTn id="15" dur="1000" fill="hold"/>
                                        <p:tgtEl>
                                          <p:spTgt spid="14339">
                                            <p:txEl>
                                              <p:pRg st="1" end="1"/>
                                            </p:txEl>
                                          </p:spTgt>
                                        </p:tgtEl>
                                        <p:attrNameLst>
                                          <p:attrName>ppt_x</p:attrName>
                                        </p:attrNameLst>
                                      </p:cBhvr>
                                      <p:tavLst>
                                        <p:tav tm="0">
                                          <p:val>
                                            <p:strVal val="#ppt_x-.2"/>
                                          </p:val>
                                        </p:tav>
                                        <p:tav tm="100000">
                                          <p:val>
                                            <p:strVal val="#ppt_x"/>
                                          </p:val>
                                        </p:tav>
                                      </p:tavLst>
                                    </p:anim>
                                    <p:anim calcmode="lin" valueType="num">
                                      <p:cBhvr>
                                        <p:cTn id="16" dur="1000" fill="hold"/>
                                        <p:tgtEl>
                                          <p:spTgt spid="14339">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14339">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14339">
                                            <p:txEl>
                                              <p:pRg st="2" end="2"/>
                                            </p:txEl>
                                          </p:spTgt>
                                        </p:tgtEl>
                                        <p:attrNameLst>
                                          <p:attrName>style.visibility</p:attrName>
                                        </p:attrNameLst>
                                      </p:cBhvr>
                                      <p:to>
                                        <p:strVal val="visible"/>
                                      </p:to>
                                    </p:set>
                                    <p:anim calcmode="lin" valueType="num">
                                      <p:cBhvr>
                                        <p:cTn id="22" dur="1000" fill="hold"/>
                                        <p:tgtEl>
                                          <p:spTgt spid="14339">
                                            <p:txEl>
                                              <p:pRg st="2" end="2"/>
                                            </p:txEl>
                                          </p:spTgt>
                                        </p:tgtEl>
                                        <p:attrNameLst>
                                          <p:attrName>ppt_x</p:attrName>
                                        </p:attrNameLst>
                                      </p:cBhvr>
                                      <p:tavLst>
                                        <p:tav tm="0">
                                          <p:val>
                                            <p:strVal val="#ppt_x-.2"/>
                                          </p:val>
                                        </p:tav>
                                        <p:tav tm="100000">
                                          <p:val>
                                            <p:strVal val="#ppt_x"/>
                                          </p:val>
                                        </p:tav>
                                      </p:tavLst>
                                    </p:anim>
                                    <p:anim calcmode="lin" valueType="num">
                                      <p:cBhvr>
                                        <p:cTn id="23" dur="1000" fill="hold"/>
                                        <p:tgtEl>
                                          <p:spTgt spid="14339">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14339">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14339">
                                            <p:txEl>
                                              <p:pRg st="3" end="3"/>
                                            </p:txEl>
                                          </p:spTgt>
                                        </p:tgtEl>
                                        <p:attrNameLst>
                                          <p:attrName>style.visibility</p:attrName>
                                        </p:attrNameLst>
                                      </p:cBhvr>
                                      <p:to>
                                        <p:strVal val="visible"/>
                                      </p:to>
                                    </p:set>
                                    <p:anim calcmode="lin" valueType="num">
                                      <p:cBhvr>
                                        <p:cTn id="29" dur="1000" fill="hold"/>
                                        <p:tgtEl>
                                          <p:spTgt spid="14339">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14339">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4339">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14339">
                                            <p:txEl>
                                              <p:pRg st="4" end="4"/>
                                            </p:txEl>
                                          </p:spTgt>
                                        </p:tgtEl>
                                        <p:attrNameLst>
                                          <p:attrName>style.visibility</p:attrName>
                                        </p:attrNameLst>
                                      </p:cBhvr>
                                      <p:to>
                                        <p:strVal val="visible"/>
                                      </p:to>
                                    </p:set>
                                    <p:anim calcmode="lin" valueType="num">
                                      <p:cBhvr>
                                        <p:cTn id="36" dur="1000" fill="hold"/>
                                        <p:tgtEl>
                                          <p:spTgt spid="14339">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14339">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14339">
                                            <p:txEl>
                                              <p:pRg st="4" end="4"/>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29" presetClass="entr" presetSubtype="0" fill="hold" nodeType="clickEffect">
                                  <p:stCondLst>
                                    <p:cond delay="0"/>
                                  </p:stCondLst>
                                  <p:childTnLst>
                                    <p:set>
                                      <p:cBhvr>
                                        <p:cTn id="42" dur="1" fill="hold">
                                          <p:stCondLst>
                                            <p:cond delay="0"/>
                                          </p:stCondLst>
                                        </p:cTn>
                                        <p:tgtEl>
                                          <p:spTgt spid="14339">
                                            <p:txEl>
                                              <p:pRg st="5" end="5"/>
                                            </p:txEl>
                                          </p:spTgt>
                                        </p:tgtEl>
                                        <p:attrNameLst>
                                          <p:attrName>style.visibility</p:attrName>
                                        </p:attrNameLst>
                                      </p:cBhvr>
                                      <p:to>
                                        <p:strVal val="visible"/>
                                      </p:to>
                                    </p:set>
                                    <p:anim calcmode="lin" valueType="num">
                                      <p:cBhvr>
                                        <p:cTn id="43" dur="1000" fill="hold"/>
                                        <p:tgtEl>
                                          <p:spTgt spid="14339">
                                            <p:txEl>
                                              <p:pRg st="5" end="5"/>
                                            </p:txEl>
                                          </p:spTgt>
                                        </p:tgtEl>
                                        <p:attrNameLst>
                                          <p:attrName>ppt_x</p:attrName>
                                        </p:attrNameLst>
                                      </p:cBhvr>
                                      <p:tavLst>
                                        <p:tav tm="0">
                                          <p:val>
                                            <p:strVal val="#ppt_x-.2"/>
                                          </p:val>
                                        </p:tav>
                                        <p:tav tm="100000">
                                          <p:val>
                                            <p:strVal val="#ppt_x"/>
                                          </p:val>
                                        </p:tav>
                                      </p:tavLst>
                                    </p:anim>
                                    <p:anim calcmode="lin" valueType="num">
                                      <p:cBhvr>
                                        <p:cTn id="44" dur="1000" fill="hold"/>
                                        <p:tgtEl>
                                          <p:spTgt spid="14339">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5" dur="1000"/>
                                        <p:tgtEl>
                                          <p:spTgt spid="14339">
                                            <p:txEl>
                                              <p:pRg st="5" end="5"/>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29" presetClass="entr" presetSubtype="0" fill="hold" nodeType="clickEffect">
                                  <p:stCondLst>
                                    <p:cond delay="0"/>
                                  </p:stCondLst>
                                  <p:childTnLst>
                                    <p:set>
                                      <p:cBhvr>
                                        <p:cTn id="49" dur="1" fill="hold">
                                          <p:stCondLst>
                                            <p:cond delay="0"/>
                                          </p:stCondLst>
                                        </p:cTn>
                                        <p:tgtEl>
                                          <p:spTgt spid="14339">
                                            <p:txEl>
                                              <p:pRg st="6" end="6"/>
                                            </p:txEl>
                                          </p:spTgt>
                                        </p:tgtEl>
                                        <p:attrNameLst>
                                          <p:attrName>style.visibility</p:attrName>
                                        </p:attrNameLst>
                                      </p:cBhvr>
                                      <p:to>
                                        <p:strVal val="visible"/>
                                      </p:to>
                                    </p:set>
                                    <p:anim calcmode="lin" valueType="num">
                                      <p:cBhvr>
                                        <p:cTn id="50" dur="1000" fill="hold"/>
                                        <p:tgtEl>
                                          <p:spTgt spid="14339">
                                            <p:txEl>
                                              <p:pRg st="6" end="6"/>
                                            </p:txEl>
                                          </p:spTgt>
                                        </p:tgtEl>
                                        <p:attrNameLst>
                                          <p:attrName>ppt_x</p:attrName>
                                        </p:attrNameLst>
                                      </p:cBhvr>
                                      <p:tavLst>
                                        <p:tav tm="0">
                                          <p:val>
                                            <p:strVal val="#ppt_x-.2"/>
                                          </p:val>
                                        </p:tav>
                                        <p:tav tm="100000">
                                          <p:val>
                                            <p:strVal val="#ppt_x"/>
                                          </p:val>
                                        </p:tav>
                                      </p:tavLst>
                                    </p:anim>
                                    <p:anim calcmode="lin" valueType="num">
                                      <p:cBhvr>
                                        <p:cTn id="51" dur="1000" fill="hold"/>
                                        <p:tgtEl>
                                          <p:spTgt spid="14339">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52" dur="1000"/>
                                        <p:tgtEl>
                                          <p:spTgt spid="14339">
                                            <p:txEl>
                                              <p:pRg st="6" end="6"/>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29" presetClass="entr" presetSubtype="0" fill="hold" nodeType="clickEffect">
                                  <p:stCondLst>
                                    <p:cond delay="0"/>
                                  </p:stCondLst>
                                  <p:childTnLst>
                                    <p:set>
                                      <p:cBhvr>
                                        <p:cTn id="56" dur="1" fill="hold">
                                          <p:stCondLst>
                                            <p:cond delay="0"/>
                                          </p:stCondLst>
                                        </p:cTn>
                                        <p:tgtEl>
                                          <p:spTgt spid="14339">
                                            <p:txEl>
                                              <p:pRg st="7" end="7"/>
                                            </p:txEl>
                                          </p:spTgt>
                                        </p:tgtEl>
                                        <p:attrNameLst>
                                          <p:attrName>style.visibility</p:attrName>
                                        </p:attrNameLst>
                                      </p:cBhvr>
                                      <p:to>
                                        <p:strVal val="visible"/>
                                      </p:to>
                                    </p:set>
                                    <p:anim calcmode="lin" valueType="num">
                                      <p:cBhvr>
                                        <p:cTn id="57" dur="1000" fill="hold"/>
                                        <p:tgtEl>
                                          <p:spTgt spid="14339">
                                            <p:txEl>
                                              <p:pRg st="7" end="7"/>
                                            </p:txEl>
                                          </p:spTgt>
                                        </p:tgtEl>
                                        <p:attrNameLst>
                                          <p:attrName>ppt_x</p:attrName>
                                        </p:attrNameLst>
                                      </p:cBhvr>
                                      <p:tavLst>
                                        <p:tav tm="0">
                                          <p:val>
                                            <p:strVal val="#ppt_x-.2"/>
                                          </p:val>
                                        </p:tav>
                                        <p:tav tm="100000">
                                          <p:val>
                                            <p:strVal val="#ppt_x"/>
                                          </p:val>
                                        </p:tav>
                                      </p:tavLst>
                                    </p:anim>
                                    <p:anim calcmode="lin" valueType="num">
                                      <p:cBhvr>
                                        <p:cTn id="58" dur="1000" fill="hold"/>
                                        <p:tgtEl>
                                          <p:spTgt spid="14339">
                                            <p:txEl>
                                              <p:pRg st="7" end="7"/>
                                            </p:txEl>
                                          </p:spTgt>
                                        </p:tgtEl>
                                        <p:attrNameLst>
                                          <p:attrName>ppt_y</p:attrName>
                                        </p:attrNameLst>
                                      </p:cBhvr>
                                      <p:tavLst>
                                        <p:tav tm="0">
                                          <p:val>
                                            <p:strVal val="#ppt_y"/>
                                          </p:val>
                                        </p:tav>
                                        <p:tav tm="100000">
                                          <p:val>
                                            <p:strVal val="#ppt_y"/>
                                          </p:val>
                                        </p:tav>
                                      </p:tavLst>
                                    </p:anim>
                                    <p:animEffect transition="in" filter="wipe(right)" prLst="gradientSize: 0.1">
                                      <p:cBhvr>
                                        <p:cTn id="59" dur="10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9" grpId="0" animBg="1"/>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5" name="Rectangle 3"/>
          <p:cNvSpPr>
            <a:spLocks noGrp="1" noChangeArrowheads="1"/>
          </p:cNvSpPr>
          <p:nvPr>
            <p:ph type="body" idx="1"/>
          </p:nvPr>
        </p:nvSpPr>
        <p:spPr bwMode="auto">
          <a:xfrm>
            <a:off x="685800" y="1371600"/>
            <a:ext cx="7772400" cy="479425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en-US" sz="2800" dirty="0" smtClean="0"/>
          </a:p>
          <a:p>
            <a:pPr eaLnBrk="1" hangingPunct="1"/>
            <a:r>
              <a:rPr lang="en-US" sz="2400" b="0" dirty="0" smtClean="0">
                <a:solidFill>
                  <a:schemeClr val="tx1">
                    <a:lumMod val="95000"/>
                    <a:lumOff val="5000"/>
                  </a:schemeClr>
                </a:solidFill>
                <a:latin typeface="Calibri" pitchFamily="34" charset="0"/>
              </a:rPr>
              <a:t>Using email reduces costs of administration, postage and telephone</a:t>
            </a:r>
          </a:p>
          <a:p>
            <a:pPr eaLnBrk="1" hangingPunct="1"/>
            <a:r>
              <a:rPr lang="en-US" sz="2400" b="0" dirty="0" smtClean="0">
                <a:solidFill>
                  <a:schemeClr val="tx1">
                    <a:lumMod val="95000"/>
                    <a:lumOff val="5000"/>
                  </a:schemeClr>
                </a:solidFill>
                <a:latin typeface="Calibri" pitchFamily="34" charset="0"/>
              </a:rPr>
              <a:t>Centralizing information keeps everyone on the same page</a:t>
            </a:r>
          </a:p>
          <a:p>
            <a:pPr eaLnBrk="1" hangingPunct="1"/>
            <a:r>
              <a:rPr lang="en-US" sz="2400" b="0" dirty="0" smtClean="0">
                <a:solidFill>
                  <a:schemeClr val="tx1">
                    <a:lumMod val="95000"/>
                    <a:lumOff val="5000"/>
                  </a:schemeClr>
                </a:solidFill>
                <a:latin typeface="Calibri" pitchFamily="34" charset="0"/>
              </a:rPr>
              <a:t>Allowing clubs to update their information directly reduces maintenance required for website</a:t>
            </a:r>
          </a:p>
          <a:p>
            <a:pPr eaLnBrk="1" hangingPunct="1"/>
            <a:r>
              <a:rPr lang="en-US" sz="2400" b="0" dirty="0" smtClean="0">
                <a:solidFill>
                  <a:schemeClr val="tx1">
                    <a:lumMod val="95000"/>
                    <a:lumOff val="5000"/>
                  </a:schemeClr>
                </a:solidFill>
                <a:latin typeface="Calibri" pitchFamily="34" charset="0"/>
              </a:rPr>
              <a:t>Online District Directory eliminates need for printed directory</a:t>
            </a:r>
          </a:p>
          <a:p>
            <a:pPr eaLnBrk="1" hangingPunct="1"/>
            <a:endParaRPr lang="en-US" sz="2800" dirty="0" smtClean="0">
              <a:latin typeface="Franklin Gothic Book" pitchFamily="34" charset="0"/>
            </a:endParaRPr>
          </a:p>
        </p:txBody>
      </p:sp>
      <p:sp>
        <p:nvSpPr>
          <p:cNvPr id="40963" name="Rectangle 4"/>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smtClean="0">
                <a:solidFill>
                  <a:srgbClr val="00B0F0"/>
                </a:solidFill>
                <a:latin typeface="Calibri" pitchFamily="34" charset="0"/>
              </a:rPr>
              <a:t>Benefits</a:t>
            </a:r>
            <a:endParaRPr lang="en-CA" sz="5400" dirty="0">
              <a:solidFill>
                <a:srgbClr val="00B0F0"/>
              </a:solidFill>
              <a:latin typeface="Calibri" pitchFamily="34" charset="0"/>
            </a:endParaRPr>
          </a:p>
        </p:txBody>
      </p:sp>
      <p:pic>
        <p:nvPicPr>
          <p:cNvPr id="40964" name="Picture 7"/>
          <p:cNvPicPr>
            <a:picLocks noChangeAspect="1" noChangeArrowheads="1"/>
          </p:cNvPicPr>
          <p:nvPr/>
        </p:nvPicPr>
        <p:blipFill>
          <a:blip r:embed="rId3" cstate="print"/>
          <a:srcRect/>
          <a:stretch>
            <a:fillRect/>
          </a:stretch>
        </p:blipFill>
        <p:spPr bwMode="auto">
          <a:xfrm rot="4958562">
            <a:off x="7180184" y="4491865"/>
            <a:ext cx="1406078" cy="1701800"/>
          </a:xfrm>
          <a:prstGeom prst="rect">
            <a:avLst/>
          </a:prstGeom>
          <a:noFill/>
          <a:ln w="9525">
            <a:noFill/>
            <a:miter lim="800000"/>
            <a:headEnd/>
            <a:tailEnd/>
          </a:ln>
        </p:spPr>
      </p:pic>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6" name="TextBox 5"/>
          <p:cNvSpPr txBox="1"/>
          <p:nvPr/>
        </p:nvSpPr>
        <p:spPr>
          <a:xfrm>
            <a:off x="381000" y="1295400"/>
            <a:ext cx="3581400" cy="738664"/>
          </a:xfrm>
          <a:prstGeom prst="rect">
            <a:avLst/>
          </a:prstGeom>
          <a:noFill/>
        </p:spPr>
        <p:txBody>
          <a:bodyPr wrap="square" rtlCol="0">
            <a:spAutoFit/>
          </a:bodyPr>
          <a:lstStyle/>
          <a:p>
            <a:r>
              <a:rPr lang="en-US" b="1" dirty="0" smtClean="0">
                <a:solidFill>
                  <a:schemeClr val="bg1">
                    <a:lumMod val="50000"/>
                  </a:schemeClr>
                </a:solidFill>
                <a:latin typeface="Calibri" pitchFamily="34" charset="0"/>
              </a:rPr>
              <a:t>Efficiency </a:t>
            </a:r>
            <a:r>
              <a:rPr lang="en-US" b="1" dirty="0" smtClean="0">
                <a:solidFill>
                  <a:schemeClr val="bg1">
                    <a:lumMod val="50000"/>
                  </a:schemeClr>
                </a:solidFill>
                <a:latin typeface="Calibri" pitchFamily="34" charset="0"/>
              </a:rPr>
              <a:t>&amp; Cost Effectiveness</a:t>
            </a:r>
            <a:endParaRPr lang="en-CA" sz="2400" b="1" dirty="0" smtClean="0">
              <a:solidFill>
                <a:schemeClr val="bg1">
                  <a:lumMod val="50000"/>
                </a:schemeClr>
              </a:solidFill>
              <a:latin typeface="Calibri" pitchFamily="34" charset="0"/>
            </a:endParaRP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096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9" presetClass="entr" presetSubtype="0" fill="hold" nodeType="clickEffect">
                                  <p:stCondLst>
                                    <p:cond delay="0"/>
                                  </p:stCondLst>
                                  <p:childTnLst>
                                    <p:set>
                                      <p:cBhvr>
                                        <p:cTn id="14" dur="1" fill="hold">
                                          <p:stCondLst>
                                            <p:cond delay="0"/>
                                          </p:stCondLst>
                                        </p:cTn>
                                        <p:tgtEl>
                                          <p:spTgt spid="74755">
                                            <p:txEl>
                                              <p:pRg st="1" end="1"/>
                                            </p:txEl>
                                          </p:spTgt>
                                        </p:tgtEl>
                                        <p:attrNameLst>
                                          <p:attrName>style.visibility</p:attrName>
                                        </p:attrNameLst>
                                      </p:cBhvr>
                                      <p:to>
                                        <p:strVal val="visible"/>
                                      </p:to>
                                    </p:set>
                                    <p:anim calcmode="lin" valueType="num">
                                      <p:cBhvr>
                                        <p:cTn id="15" dur="1000" fill="hold"/>
                                        <p:tgtEl>
                                          <p:spTgt spid="74755">
                                            <p:txEl>
                                              <p:pRg st="1" end="1"/>
                                            </p:txEl>
                                          </p:spTgt>
                                        </p:tgtEl>
                                        <p:attrNameLst>
                                          <p:attrName>ppt_x</p:attrName>
                                        </p:attrNameLst>
                                      </p:cBhvr>
                                      <p:tavLst>
                                        <p:tav tm="0">
                                          <p:val>
                                            <p:strVal val="#ppt_x-.2"/>
                                          </p:val>
                                        </p:tav>
                                        <p:tav tm="100000">
                                          <p:val>
                                            <p:strVal val="#ppt_x"/>
                                          </p:val>
                                        </p:tav>
                                      </p:tavLst>
                                    </p:anim>
                                    <p:anim calcmode="lin" valueType="num">
                                      <p:cBhvr>
                                        <p:cTn id="16" dur="1000" fill="hold"/>
                                        <p:tgtEl>
                                          <p:spTgt spid="74755">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7" dur="1000"/>
                                        <p:tgtEl>
                                          <p:spTgt spid="74755">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9" presetClass="entr" presetSubtype="0" fill="hold" nodeType="clickEffect">
                                  <p:stCondLst>
                                    <p:cond delay="0"/>
                                  </p:stCondLst>
                                  <p:childTnLst>
                                    <p:set>
                                      <p:cBhvr>
                                        <p:cTn id="21" dur="1" fill="hold">
                                          <p:stCondLst>
                                            <p:cond delay="0"/>
                                          </p:stCondLst>
                                        </p:cTn>
                                        <p:tgtEl>
                                          <p:spTgt spid="74755">
                                            <p:txEl>
                                              <p:pRg st="2" end="2"/>
                                            </p:txEl>
                                          </p:spTgt>
                                        </p:tgtEl>
                                        <p:attrNameLst>
                                          <p:attrName>style.visibility</p:attrName>
                                        </p:attrNameLst>
                                      </p:cBhvr>
                                      <p:to>
                                        <p:strVal val="visible"/>
                                      </p:to>
                                    </p:set>
                                    <p:anim calcmode="lin" valueType="num">
                                      <p:cBhvr>
                                        <p:cTn id="22" dur="1000" fill="hold"/>
                                        <p:tgtEl>
                                          <p:spTgt spid="74755">
                                            <p:txEl>
                                              <p:pRg st="2" end="2"/>
                                            </p:txEl>
                                          </p:spTgt>
                                        </p:tgtEl>
                                        <p:attrNameLst>
                                          <p:attrName>ppt_x</p:attrName>
                                        </p:attrNameLst>
                                      </p:cBhvr>
                                      <p:tavLst>
                                        <p:tav tm="0">
                                          <p:val>
                                            <p:strVal val="#ppt_x-.2"/>
                                          </p:val>
                                        </p:tav>
                                        <p:tav tm="100000">
                                          <p:val>
                                            <p:strVal val="#ppt_x"/>
                                          </p:val>
                                        </p:tav>
                                      </p:tavLst>
                                    </p:anim>
                                    <p:anim calcmode="lin" valueType="num">
                                      <p:cBhvr>
                                        <p:cTn id="23" dur="1000" fill="hold"/>
                                        <p:tgtEl>
                                          <p:spTgt spid="74755">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4" dur="1000"/>
                                        <p:tgtEl>
                                          <p:spTgt spid="74755">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29" presetClass="entr" presetSubtype="0" fill="hold" nodeType="clickEffect">
                                  <p:stCondLst>
                                    <p:cond delay="0"/>
                                  </p:stCondLst>
                                  <p:childTnLst>
                                    <p:set>
                                      <p:cBhvr>
                                        <p:cTn id="28" dur="1" fill="hold">
                                          <p:stCondLst>
                                            <p:cond delay="0"/>
                                          </p:stCondLst>
                                        </p:cTn>
                                        <p:tgtEl>
                                          <p:spTgt spid="74755">
                                            <p:txEl>
                                              <p:pRg st="3" end="3"/>
                                            </p:txEl>
                                          </p:spTgt>
                                        </p:tgtEl>
                                        <p:attrNameLst>
                                          <p:attrName>style.visibility</p:attrName>
                                        </p:attrNameLst>
                                      </p:cBhvr>
                                      <p:to>
                                        <p:strVal val="visible"/>
                                      </p:to>
                                    </p:set>
                                    <p:anim calcmode="lin" valueType="num">
                                      <p:cBhvr>
                                        <p:cTn id="29" dur="1000" fill="hold"/>
                                        <p:tgtEl>
                                          <p:spTgt spid="74755">
                                            <p:txEl>
                                              <p:pRg st="3" end="3"/>
                                            </p:txEl>
                                          </p:spTgt>
                                        </p:tgtEl>
                                        <p:attrNameLst>
                                          <p:attrName>ppt_x</p:attrName>
                                        </p:attrNameLst>
                                      </p:cBhvr>
                                      <p:tavLst>
                                        <p:tav tm="0">
                                          <p:val>
                                            <p:strVal val="#ppt_x-.2"/>
                                          </p:val>
                                        </p:tav>
                                        <p:tav tm="100000">
                                          <p:val>
                                            <p:strVal val="#ppt_x"/>
                                          </p:val>
                                        </p:tav>
                                      </p:tavLst>
                                    </p:anim>
                                    <p:anim calcmode="lin" valueType="num">
                                      <p:cBhvr>
                                        <p:cTn id="30" dur="1000" fill="hold"/>
                                        <p:tgtEl>
                                          <p:spTgt spid="74755">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31" dur="1000"/>
                                        <p:tgtEl>
                                          <p:spTgt spid="74755">
                                            <p:txEl>
                                              <p:pRg st="3" end="3"/>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29" presetClass="entr" presetSubtype="0" fill="hold" nodeType="clickEffect">
                                  <p:stCondLst>
                                    <p:cond delay="0"/>
                                  </p:stCondLst>
                                  <p:childTnLst>
                                    <p:set>
                                      <p:cBhvr>
                                        <p:cTn id="35" dur="1" fill="hold">
                                          <p:stCondLst>
                                            <p:cond delay="0"/>
                                          </p:stCondLst>
                                        </p:cTn>
                                        <p:tgtEl>
                                          <p:spTgt spid="74755">
                                            <p:txEl>
                                              <p:pRg st="4" end="4"/>
                                            </p:txEl>
                                          </p:spTgt>
                                        </p:tgtEl>
                                        <p:attrNameLst>
                                          <p:attrName>style.visibility</p:attrName>
                                        </p:attrNameLst>
                                      </p:cBhvr>
                                      <p:to>
                                        <p:strVal val="visible"/>
                                      </p:to>
                                    </p:set>
                                    <p:anim calcmode="lin" valueType="num">
                                      <p:cBhvr>
                                        <p:cTn id="36" dur="1000" fill="hold"/>
                                        <p:tgtEl>
                                          <p:spTgt spid="74755">
                                            <p:txEl>
                                              <p:pRg st="4" end="4"/>
                                            </p:txEl>
                                          </p:spTgt>
                                        </p:tgtEl>
                                        <p:attrNameLst>
                                          <p:attrName>ppt_x</p:attrName>
                                        </p:attrNameLst>
                                      </p:cBhvr>
                                      <p:tavLst>
                                        <p:tav tm="0">
                                          <p:val>
                                            <p:strVal val="#ppt_x-.2"/>
                                          </p:val>
                                        </p:tav>
                                        <p:tav tm="100000">
                                          <p:val>
                                            <p:strVal val="#ppt_x"/>
                                          </p:val>
                                        </p:tav>
                                      </p:tavLst>
                                    </p:anim>
                                    <p:anim calcmode="lin" valueType="num">
                                      <p:cBhvr>
                                        <p:cTn id="37" dur="1000" fill="hold"/>
                                        <p:tgtEl>
                                          <p:spTgt spid="74755">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8" dur="1000"/>
                                        <p:tgtEl>
                                          <p:spTgt spid="747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3" grpId="0" animBg="1"/>
      <p:bldP spid="6" grpId="0"/>
    </p:bldLst>
  </p:timing>
</p:sld>
</file>

<file path=ppt/slides/slide4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7" name="Rectangle 3"/>
          <p:cNvSpPr>
            <a:spLocks noGrp="1" noChangeArrowheads="1"/>
          </p:cNvSpPr>
          <p:nvPr>
            <p:ph type="body" idx="1"/>
          </p:nvPr>
        </p:nvSpPr>
        <p:spPr bwMode="auto">
          <a:xfrm>
            <a:off x="685800" y="1412875"/>
            <a:ext cx="7989888" cy="4114800"/>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lnSpc>
                <a:spcPct val="90000"/>
              </a:lnSpc>
            </a:pPr>
            <a:endParaRPr lang="en-US" sz="2400" dirty="0" smtClean="0">
              <a:latin typeface="Calibri" pitchFamily="34" charset="0"/>
            </a:endParaRPr>
          </a:p>
          <a:p>
            <a:pPr eaLnBrk="1" hangingPunct="1">
              <a:lnSpc>
                <a:spcPct val="90000"/>
              </a:lnSpc>
            </a:pPr>
            <a:r>
              <a:rPr lang="en-US" sz="2400" b="0" dirty="0" smtClean="0">
                <a:solidFill>
                  <a:schemeClr val="tx1">
                    <a:lumMod val="95000"/>
                    <a:lumOff val="5000"/>
                  </a:schemeClr>
                </a:solidFill>
                <a:latin typeface="Calibri" pitchFamily="34" charset="0"/>
              </a:rPr>
              <a:t>Firewall &amp; anti-virus protection</a:t>
            </a:r>
          </a:p>
          <a:p>
            <a:pPr eaLnBrk="1" hangingPunct="1">
              <a:lnSpc>
                <a:spcPct val="90000"/>
              </a:lnSpc>
            </a:pPr>
            <a:r>
              <a:rPr lang="en-US" sz="2400" b="0" dirty="0" smtClean="0">
                <a:solidFill>
                  <a:schemeClr val="tx1">
                    <a:lumMod val="95000"/>
                    <a:lumOff val="5000"/>
                  </a:schemeClr>
                </a:solidFill>
                <a:latin typeface="Calibri" pitchFamily="34" charset="0"/>
              </a:rPr>
              <a:t>Private information (e.g. member list, emails) not accessible by public</a:t>
            </a:r>
          </a:p>
          <a:p>
            <a:pPr eaLnBrk="1" hangingPunct="1">
              <a:lnSpc>
                <a:spcPct val="90000"/>
              </a:lnSpc>
            </a:pPr>
            <a:r>
              <a:rPr lang="en-US" sz="2400" b="0" dirty="0" smtClean="0">
                <a:solidFill>
                  <a:schemeClr val="tx1">
                    <a:lumMod val="95000"/>
                    <a:lumOff val="5000"/>
                  </a:schemeClr>
                </a:solidFill>
                <a:latin typeface="Calibri" pitchFamily="34" charset="0"/>
              </a:rPr>
              <a:t>Backups of website and membership data automatically made every 4 hours</a:t>
            </a:r>
          </a:p>
          <a:p>
            <a:pPr eaLnBrk="1" hangingPunct="1">
              <a:lnSpc>
                <a:spcPct val="90000"/>
              </a:lnSpc>
            </a:pPr>
            <a:r>
              <a:rPr lang="en-US" sz="2400" b="0" dirty="0" smtClean="0">
                <a:solidFill>
                  <a:schemeClr val="tx1">
                    <a:lumMod val="95000"/>
                    <a:lumOff val="5000"/>
                  </a:schemeClr>
                </a:solidFill>
                <a:latin typeface="Calibri" pitchFamily="34" charset="0"/>
              </a:rPr>
              <a:t>Turnkey service – eliminates need for hardware, software, or large disk space</a:t>
            </a:r>
          </a:p>
          <a:p>
            <a:pPr eaLnBrk="1" hangingPunct="1">
              <a:lnSpc>
                <a:spcPct val="90000"/>
              </a:lnSpc>
            </a:pPr>
            <a:r>
              <a:rPr lang="en-US" sz="2400" b="0" dirty="0" smtClean="0">
                <a:solidFill>
                  <a:schemeClr val="tx1">
                    <a:lumMod val="95000"/>
                    <a:lumOff val="5000"/>
                  </a:schemeClr>
                </a:solidFill>
                <a:latin typeface="Calibri" pitchFamily="34" charset="0"/>
              </a:rPr>
              <a:t>No software installation required</a:t>
            </a:r>
          </a:p>
          <a:p>
            <a:pPr eaLnBrk="1" hangingPunct="1">
              <a:lnSpc>
                <a:spcPct val="90000"/>
              </a:lnSpc>
            </a:pPr>
            <a:r>
              <a:rPr lang="en-US" sz="2400" b="0" dirty="0" smtClean="0">
                <a:solidFill>
                  <a:schemeClr val="tx1">
                    <a:lumMod val="95000"/>
                    <a:lumOff val="5000"/>
                  </a:schemeClr>
                </a:solidFill>
                <a:latin typeface="Calibri" pitchFamily="34" charset="0"/>
              </a:rPr>
              <a:t>Works on PCs &amp; Macs</a:t>
            </a:r>
          </a:p>
          <a:p>
            <a:pPr eaLnBrk="1" hangingPunct="1">
              <a:lnSpc>
                <a:spcPct val="90000"/>
              </a:lnSpc>
            </a:pPr>
            <a:endParaRPr lang="en-US" sz="2800" dirty="0" smtClean="0">
              <a:latin typeface="Franklin Gothic Book" pitchFamily="34" charset="0"/>
            </a:endParaRPr>
          </a:p>
        </p:txBody>
      </p:sp>
      <p:sp>
        <p:nvSpPr>
          <p:cNvPr id="41987" name="Rectangle 4"/>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Data Security &amp; Availability</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5" name="Picture 6" descr="C:\Documents and Settings\Administrator\Local Settings\Temporary Internet Files\Content.IE5\I1MSYMBE\MCj04316050000[1].png"/>
          <p:cNvPicPr>
            <a:picLocks noChangeAspect="1" noChangeArrowheads="1"/>
          </p:cNvPicPr>
          <p:nvPr/>
        </p:nvPicPr>
        <p:blipFill>
          <a:blip r:embed="rId3" cstate="print"/>
          <a:srcRect/>
          <a:stretch>
            <a:fillRect/>
          </a:stretch>
        </p:blipFill>
        <p:spPr bwMode="auto">
          <a:xfrm>
            <a:off x="7772400" y="4953000"/>
            <a:ext cx="971550" cy="9715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198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77827">
                                            <p:txEl>
                                              <p:pRg st="1" end="1"/>
                                            </p:txEl>
                                          </p:spTgt>
                                        </p:tgtEl>
                                        <p:attrNameLst>
                                          <p:attrName>style.visibility</p:attrName>
                                        </p:attrNameLst>
                                      </p:cBhvr>
                                      <p:to>
                                        <p:strVal val="visible"/>
                                      </p:to>
                                    </p:set>
                                    <p:anim calcmode="lin" valueType="num">
                                      <p:cBhvr>
                                        <p:cTn id="11" dur="1000" fill="hold"/>
                                        <p:tgtEl>
                                          <p:spTgt spid="77827">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77827">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7782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77827">
                                            <p:txEl>
                                              <p:pRg st="2" end="2"/>
                                            </p:txEl>
                                          </p:spTgt>
                                        </p:tgtEl>
                                        <p:attrNameLst>
                                          <p:attrName>style.visibility</p:attrName>
                                        </p:attrNameLst>
                                      </p:cBhvr>
                                      <p:to>
                                        <p:strVal val="visible"/>
                                      </p:to>
                                    </p:set>
                                    <p:anim calcmode="lin" valueType="num">
                                      <p:cBhvr>
                                        <p:cTn id="18" dur="1000" fill="hold"/>
                                        <p:tgtEl>
                                          <p:spTgt spid="77827">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77827">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77827">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p:cTn id="25" dur="1000" fill="hold"/>
                                        <p:tgtEl>
                                          <p:spTgt spid="77827">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77827">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77827">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77827">
                                            <p:txEl>
                                              <p:pRg st="4" end="4"/>
                                            </p:txEl>
                                          </p:spTgt>
                                        </p:tgtEl>
                                        <p:attrNameLst>
                                          <p:attrName>style.visibility</p:attrName>
                                        </p:attrNameLst>
                                      </p:cBhvr>
                                      <p:to>
                                        <p:strVal val="visible"/>
                                      </p:to>
                                    </p:set>
                                    <p:anim calcmode="lin" valueType="num">
                                      <p:cBhvr>
                                        <p:cTn id="32" dur="1000" fill="hold"/>
                                        <p:tgtEl>
                                          <p:spTgt spid="77827">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77827">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7827">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29" presetClass="entr" presetSubtype="0" fill="hold" nodeType="clickEffect">
                                  <p:stCondLst>
                                    <p:cond delay="0"/>
                                  </p:stCondLst>
                                  <p:childTnLst>
                                    <p:set>
                                      <p:cBhvr>
                                        <p:cTn id="38" dur="1" fill="hold">
                                          <p:stCondLst>
                                            <p:cond delay="0"/>
                                          </p:stCondLst>
                                        </p:cTn>
                                        <p:tgtEl>
                                          <p:spTgt spid="77827">
                                            <p:txEl>
                                              <p:pRg st="5" end="5"/>
                                            </p:txEl>
                                          </p:spTgt>
                                        </p:tgtEl>
                                        <p:attrNameLst>
                                          <p:attrName>style.visibility</p:attrName>
                                        </p:attrNameLst>
                                      </p:cBhvr>
                                      <p:to>
                                        <p:strVal val="visible"/>
                                      </p:to>
                                    </p:set>
                                    <p:anim calcmode="lin" valueType="num">
                                      <p:cBhvr>
                                        <p:cTn id="39" dur="1000" fill="hold"/>
                                        <p:tgtEl>
                                          <p:spTgt spid="77827">
                                            <p:txEl>
                                              <p:pRg st="5" end="5"/>
                                            </p:txEl>
                                          </p:spTgt>
                                        </p:tgtEl>
                                        <p:attrNameLst>
                                          <p:attrName>ppt_x</p:attrName>
                                        </p:attrNameLst>
                                      </p:cBhvr>
                                      <p:tavLst>
                                        <p:tav tm="0">
                                          <p:val>
                                            <p:strVal val="#ppt_x-.2"/>
                                          </p:val>
                                        </p:tav>
                                        <p:tav tm="100000">
                                          <p:val>
                                            <p:strVal val="#ppt_x"/>
                                          </p:val>
                                        </p:tav>
                                      </p:tavLst>
                                    </p:anim>
                                    <p:anim calcmode="lin" valueType="num">
                                      <p:cBhvr>
                                        <p:cTn id="40" dur="1000" fill="hold"/>
                                        <p:tgtEl>
                                          <p:spTgt spid="77827">
                                            <p:txEl>
                                              <p:pRg st="5" end="5"/>
                                            </p:txEl>
                                          </p:spTgt>
                                        </p:tgtEl>
                                        <p:attrNameLst>
                                          <p:attrName>ppt_y</p:attrName>
                                        </p:attrNameLst>
                                      </p:cBhvr>
                                      <p:tavLst>
                                        <p:tav tm="0">
                                          <p:val>
                                            <p:strVal val="#ppt_y"/>
                                          </p:val>
                                        </p:tav>
                                        <p:tav tm="100000">
                                          <p:val>
                                            <p:strVal val="#ppt_y"/>
                                          </p:val>
                                        </p:tav>
                                      </p:tavLst>
                                    </p:anim>
                                    <p:animEffect transition="in" filter="wipe(right)" prLst="gradientSize: 0.1">
                                      <p:cBhvr>
                                        <p:cTn id="41" dur="1000"/>
                                        <p:tgtEl>
                                          <p:spTgt spid="77827">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9" presetClass="entr" presetSubtype="0" fill="hold" nodeType="clickEffect">
                                  <p:stCondLst>
                                    <p:cond delay="0"/>
                                  </p:stCondLst>
                                  <p:childTnLst>
                                    <p:set>
                                      <p:cBhvr>
                                        <p:cTn id="45" dur="1" fill="hold">
                                          <p:stCondLst>
                                            <p:cond delay="0"/>
                                          </p:stCondLst>
                                        </p:cTn>
                                        <p:tgtEl>
                                          <p:spTgt spid="77827">
                                            <p:txEl>
                                              <p:pRg st="6" end="6"/>
                                            </p:txEl>
                                          </p:spTgt>
                                        </p:tgtEl>
                                        <p:attrNameLst>
                                          <p:attrName>style.visibility</p:attrName>
                                        </p:attrNameLst>
                                      </p:cBhvr>
                                      <p:to>
                                        <p:strVal val="visible"/>
                                      </p:to>
                                    </p:set>
                                    <p:anim calcmode="lin" valueType="num">
                                      <p:cBhvr>
                                        <p:cTn id="46" dur="1000" fill="hold"/>
                                        <p:tgtEl>
                                          <p:spTgt spid="77827">
                                            <p:txEl>
                                              <p:pRg st="6" end="6"/>
                                            </p:txEl>
                                          </p:spTgt>
                                        </p:tgtEl>
                                        <p:attrNameLst>
                                          <p:attrName>ppt_x</p:attrName>
                                        </p:attrNameLst>
                                      </p:cBhvr>
                                      <p:tavLst>
                                        <p:tav tm="0">
                                          <p:val>
                                            <p:strVal val="#ppt_x-.2"/>
                                          </p:val>
                                        </p:tav>
                                        <p:tav tm="100000">
                                          <p:val>
                                            <p:strVal val="#ppt_x"/>
                                          </p:val>
                                        </p:tav>
                                      </p:tavLst>
                                    </p:anim>
                                    <p:anim calcmode="lin" valueType="num">
                                      <p:cBhvr>
                                        <p:cTn id="47" dur="1000" fill="hold"/>
                                        <p:tgtEl>
                                          <p:spTgt spid="77827">
                                            <p:txEl>
                                              <p:pRg st="6" end="6"/>
                                            </p:txEl>
                                          </p:spTgt>
                                        </p:tgtEl>
                                        <p:attrNameLst>
                                          <p:attrName>ppt_y</p:attrName>
                                        </p:attrNameLst>
                                      </p:cBhvr>
                                      <p:tavLst>
                                        <p:tav tm="0">
                                          <p:val>
                                            <p:strVal val="#ppt_y"/>
                                          </p:val>
                                        </p:tav>
                                        <p:tav tm="100000">
                                          <p:val>
                                            <p:strVal val="#ppt_y"/>
                                          </p:val>
                                        </p:tav>
                                      </p:tavLst>
                                    </p:anim>
                                    <p:animEffect transition="in" filter="wipe(right)" prLst="gradientSize: 0.1">
                                      <p:cBhvr>
                                        <p:cTn id="48" dur="1000"/>
                                        <p:tgtEl>
                                          <p:spTgt spid="7782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7"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1" name="Rectangle 3"/>
          <p:cNvSpPr>
            <a:spLocks noGrp="1" noChangeArrowheads="1"/>
          </p:cNvSpPr>
          <p:nvPr>
            <p:ph type="body" idx="1"/>
          </p:nvPr>
        </p:nvSpPr>
        <p:spPr bwMode="auto">
          <a:xfrm>
            <a:off x="684213" y="1196975"/>
            <a:ext cx="7772400" cy="3660775"/>
          </a:xfrm>
          <a:solidFill>
            <a:srgbClr val="FFFFFF"/>
          </a:solidFill>
          <a:ln>
            <a:miter lim="800000"/>
            <a:headEnd/>
            <a:tailEnd/>
          </a:ln>
        </p:spPr>
        <p:txBody>
          <a:bodyPr vert="horz" wrap="square" lIns="91440" tIns="45720" rIns="91440" bIns="45720" numCol="1" anchor="t" anchorCtr="0" compatLnSpc="1">
            <a:prstTxWarp prst="textNoShape">
              <a:avLst/>
            </a:prstTxWarp>
          </a:bodyPr>
          <a:lstStyle/>
          <a:p>
            <a:pPr eaLnBrk="1" hangingPunct="1"/>
            <a:endParaRPr lang="en-US" dirty="0" smtClean="0"/>
          </a:p>
          <a:p>
            <a:pPr eaLnBrk="1" hangingPunct="1"/>
            <a:r>
              <a:rPr lang="en-US" sz="2400" b="0" dirty="0" smtClean="0">
                <a:solidFill>
                  <a:schemeClr val="tx1">
                    <a:lumMod val="95000"/>
                    <a:lumOff val="5000"/>
                  </a:schemeClr>
                </a:solidFill>
                <a:latin typeface="Calibri" pitchFamily="34" charset="0"/>
              </a:rPr>
              <a:t>No personal information or email address ever exposed on public website</a:t>
            </a:r>
          </a:p>
          <a:p>
            <a:pPr eaLnBrk="1" hangingPunct="1"/>
            <a:r>
              <a:rPr lang="en-US" sz="2400" b="0" dirty="0" smtClean="0">
                <a:solidFill>
                  <a:schemeClr val="tx1">
                    <a:lumMod val="95000"/>
                    <a:lumOff val="5000"/>
                  </a:schemeClr>
                </a:solidFill>
                <a:latin typeface="Calibri" pitchFamily="34" charset="0"/>
              </a:rPr>
              <a:t>Member’s access to information is restricted based on his or her role in the District or Club</a:t>
            </a:r>
          </a:p>
          <a:p>
            <a:pPr eaLnBrk="1" hangingPunct="1"/>
            <a:r>
              <a:rPr lang="en-US" sz="2400" b="0" dirty="0" smtClean="0">
                <a:solidFill>
                  <a:schemeClr val="tx1">
                    <a:lumMod val="95000"/>
                    <a:lumOff val="5000"/>
                  </a:schemeClr>
                </a:solidFill>
                <a:latin typeface="Calibri" pitchFamily="34" charset="0"/>
              </a:rPr>
              <a:t>Strict Privacy Policy assures you that </a:t>
            </a:r>
            <a:r>
              <a:rPr lang="en-US" sz="2400" b="0" dirty="0" err="1" smtClean="0">
                <a:solidFill>
                  <a:schemeClr val="tx1">
                    <a:lumMod val="95000"/>
                    <a:lumOff val="5000"/>
                  </a:schemeClr>
                </a:solidFill>
                <a:latin typeface="Calibri" pitchFamily="34" charset="0"/>
              </a:rPr>
              <a:t>ClubRunner</a:t>
            </a:r>
            <a:r>
              <a:rPr lang="en-US" sz="2400" b="0" dirty="0" smtClean="0">
                <a:solidFill>
                  <a:schemeClr val="tx1">
                    <a:lumMod val="95000"/>
                    <a:lumOff val="5000"/>
                  </a:schemeClr>
                </a:solidFill>
                <a:latin typeface="Calibri" pitchFamily="34" charset="0"/>
              </a:rPr>
              <a:t> will not release data to third party in any form</a:t>
            </a:r>
          </a:p>
          <a:p>
            <a:pPr eaLnBrk="1" hangingPunct="1"/>
            <a:r>
              <a:rPr lang="en-US" sz="2400" b="0" dirty="0" smtClean="0">
                <a:solidFill>
                  <a:schemeClr val="tx1">
                    <a:lumMod val="95000"/>
                    <a:lumOff val="5000"/>
                  </a:schemeClr>
                </a:solidFill>
                <a:latin typeface="Calibri" pitchFamily="34" charset="0"/>
              </a:rPr>
              <a:t>Read our </a:t>
            </a:r>
            <a:r>
              <a:rPr lang="en-US" sz="2400" b="0" dirty="0" smtClean="0">
                <a:solidFill>
                  <a:schemeClr val="tx1">
                    <a:lumMod val="95000"/>
                    <a:lumOff val="5000"/>
                  </a:schemeClr>
                </a:solidFill>
                <a:latin typeface="Calibri" pitchFamily="34" charset="0"/>
                <a:hlinkClick r:id="rId3"/>
              </a:rPr>
              <a:t>Privacy Policy</a:t>
            </a:r>
            <a:endParaRPr lang="en-US" sz="2400" b="0" dirty="0" smtClean="0">
              <a:solidFill>
                <a:schemeClr val="tx1">
                  <a:lumMod val="95000"/>
                  <a:lumOff val="5000"/>
                </a:schemeClr>
              </a:solidFill>
              <a:latin typeface="Calibri" pitchFamily="34" charset="0"/>
            </a:endParaRPr>
          </a:p>
          <a:p>
            <a:pPr eaLnBrk="1" hangingPunct="1">
              <a:buFontTx/>
              <a:buNone/>
            </a:pPr>
            <a:endParaRPr lang="en-US" sz="2800" dirty="0" smtClean="0">
              <a:solidFill>
                <a:schemeClr val="tx2"/>
              </a:solidFill>
              <a:latin typeface="Franklin Gothic Book" pitchFamily="34" charset="0"/>
            </a:endParaRPr>
          </a:p>
        </p:txBody>
      </p:sp>
      <p:sp>
        <p:nvSpPr>
          <p:cNvPr id="43011" name="Rectangle 4"/>
          <p:cNvSpPr>
            <a:spLocks noChangeArrowheads="1"/>
          </p:cNvSpPr>
          <p:nvPr/>
        </p:nvSpPr>
        <p:spPr bwMode="auto">
          <a:xfrm>
            <a:off x="323850" y="69215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Privacy</a:t>
            </a:r>
            <a:endParaRPr lang="en-CA" sz="5400" dirty="0">
              <a:solidFill>
                <a:srgbClr val="00B0F0"/>
              </a:solidFill>
              <a:latin typeface="Calibri" pitchFamily="34" charset="0"/>
            </a:endParaRPr>
          </a:p>
        </p:txBody>
      </p:sp>
      <p:pic>
        <p:nvPicPr>
          <p:cNvPr id="43012" name="Picture 6"/>
          <p:cNvPicPr>
            <a:picLocks noChangeAspect="1" noChangeArrowheads="1"/>
          </p:cNvPicPr>
          <p:nvPr/>
        </p:nvPicPr>
        <p:blipFill>
          <a:blip r:embed="rId4" cstate="print"/>
          <a:srcRect/>
          <a:stretch>
            <a:fillRect/>
          </a:stretch>
        </p:blipFill>
        <p:spPr bwMode="auto">
          <a:xfrm>
            <a:off x="7000875" y="4953000"/>
            <a:ext cx="1601788" cy="1143000"/>
          </a:xfrm>
          <a:prstGeom prst="rect">
            <a:avLst/>
          </a:prstGeom>
          <a:noFill/>
          <a:ln w="9525">
            <a:noFill/>
            <a:miter lim="800000"/>
            <a:headEnd/>
            <a:tailEnd/>
          </a:ln>
        </p:spPr>
      </p:pic>
      <p:sp>
        <p:nvSpPr>
          <p:cNvPr id="5" name="TextBox 4"/>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30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78851">
                                            <p:txEl>
                                              <p:pRg st="1" end="1"/>
                                            </p:txEl>
                                          </p:spTgt>
                                        </p:tgtEl>
                                        <p:attrNameLst>
                                          <p:attrName>style.visibility</p:attrName>
                                        </p:attrNameLst>
                                      </p:cBhvr>
                                      <p:to>
                                        <p:strVal val="visible"/>
                                      </p:to>
                                    </p:set>
                                    <p:anim calcmode="lin" valueType="num">
                                      <p:cBhvr>
                                        <p:cTn id="11" dur="1000" fill="hold"/>
                                        <p:tgtEl>
                                          <p:spTgt spid="78851">
                                            <p:txEl>
                                              <p:pRg st="1" end="1"/>
                                            </p:txEl>
                                          </p:spTgt>
                                        </p:tgtEl>
                                        <p:attrNameLst>
                                          <p:attrName>ppt_x</p:attrName>
                                        </p:attrNameLst>
                                      </p:cBhvr>
                                      <p:tavLst>
                                        <p:tav tm="0">
                                          <p:val>
                                            <p:strVal val="#ppt_x-.2"/>
                                          </p:val>
                                        </p:tav>
                                        <p:tav tm="100000">
                                          <p:val>
                                            <p:strVal val="#ppt_x"/>
                                          </p:val>
                                        </p:tav>
                                      </p:tavLst>
                                    </p:anim>
                                    <p:anim calcmode="lin" valueType="num">
                                      <p:cBhvr>
                                        <p:cTn id="12" dur="1000" fill="hold"/>
                                        <p:tgtEl>
                                          <p:spTgt spid="78851">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78851">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78851">
                                            <p:txEl>
                                              <p:pRg st="2" end="2"/>
                                            </p:txEl>
                                          </p:spTgt>
                                        </p:tgtEl>
                                        <p:attrNameLst>
                                          <p:attrName>style.visibility</p:attrName>
                                        </p:attrNameLst>
                                      </p:cBhvr>
                                      <p:to>
                                        <p:strVal val="visible"/>
                                      </p:to>
                                    </p:set>
                                    <p:anim calcmode="lin" valueType="num">
                                      <p:cBhvr>
                                        <p:cTn id="18" dur="1000" fill="hold"/>
                                        <p:tgtEl>
                                          <p:spTgt spid="78851">
                                            <p:txEl>
                                              <p:pRg st="2" end="2"/>
                                            </p:txEl>
                                          </p:spTgt>
                                        </p:tgtEl>
                                        <p:attrNameLst>
                                          <p:attrName>ppt_x</p:attrName>
                                        </p:attrNameLst>
                                      </p:cBhvr>
                                      <p:tavLst>
                                        <p:tav tm="0">
                                          <p:val>
                                            <p:strVal val="#ppt_x-.2"/>
                                          </p:val>
                                        </p:tav>
                                        <p:tav tm="100000">
                                          <p:val>
                                            <p:strVal val="#ppt_x"/>
                                          </p:val>
                                        </p:tav>
                                      </p:tavLst>
                                    </p:anim>
                                    <p:anim calcmode="lin" valueType="num">
                                      <p:cBhvr>
                                        <p:cTn id="19" dur="1000" fill="hold"/>
                                        <p:tgtEl>
                                          <p:spTgt spid="78851">
                                            <p:txEl>
                                              <p:pRg st="2" end="2"/>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78851">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29" presetClass="entr" presetSubtype="0" fill="hold" nodeType="clickEffect">
                                  <p:stCondLst>
                                    <p:cond delay="0"/>
                                  </p:stCondLst>
                                  <p:childTnLst>
                                    <p:set>
                                      <p:cBhvr>
                                        <p:cTn id="24" dur="1" fill="hold">
                                          <p:stCondLst>
                                            <p:cond delay="0"/>
                                          </p:stCondLst>
                                        </p:cTn>
                                        <p:tgtEl>
                                          <p:spTgt spid="78851">
                                            <p:txEl>
                                              <p:pRg st="3" end="3"/>
                                            </p:txEl>
                                          </p:spTgt>
                                        </p:tgtEl>
                                        <p:attrNameLst>
                                          <p:attrName>style.visibility</p:attrName>
                                        </p:attrNameLst>
                                      </p:cBhvr>
                                      <p:to>
                                        <p:strVal val="visible"/>
                                      </p:to>
                                    </p:set>
                                    <p:anim calcmode="lin" valueType="num">
                                      <p:cBhvr>
                                        <p:cTn id="25" dur="1000" fill="hold"/>
                                        <p:tgtEl>
                                          <p:spTgt spid="78851">
                                            <p:txEl>
                                              <p:pRg st="3" end="3"/>
                                            </p:txEl>
                                          </p:spTgt>
                                        </p:tgtEl>
                                        <p:attrNameLst>
                                          <p:attrName>ppt_x</p:attrName>
                                        </p:attrNameLst>
                                      </p:cBhvr>
                                      <p:tavLst>
                                        <p:tav tm="0">
                                          <p:val>
                                            <p:strVal val="#ppt_x-.2"/>
                                          </p:val>
                                        </p:tav>
                                        <p:tav tm="100000">
                                          <p:val>
                                            <p:strVal val="#ppt_x"/>
                                          </p:val>
                                        </p:tav>
                                      </p:tavLst>
                                    </p:anim>
                                    <p:anim calcmode="lin" valueType="num">
                                      <p:cBhvr>
                                        <p:cTn id="26" dur="1000" fill="hold"/>
                                        <p:tgtEl>
                                          <p:spTgt spid="78851">
                                            <p:txEl>
                                              <p:pRg st="3" end="3"/>
                                            </p:txEl>
                                          </p:spTgt>
                                        </p:tgtEl>
                                        <p:attrNameLst>
                                          <p:attrName>ppt_y</p:attrName>
                                        </p:attrNameLst>
                                      </p:cBhvr>
                                      <p:tavLst>
                                        <p:tav tm="0">
                                          <p:val>
                                            <p:strVal val="#ppt_y"/>
                                          </p:val>
                                        </p:tav>
                                        <p:tav tm="100000">
                                          <p:val>
                                            <p:strVal val="#ppt_y"/>
                                          </p:val>
                                        </p:tav>
                                      </p:tavLst>
                                    </p:anim>
                                    <p:animEffect transition="in" filter="wipe(right)" prLst="gradientSize: 0.1">
                                      <p:cBhvr>
                                        <p:cTn id="27" dur="1000"/>
                                        <p:tgtEl>
                                          <p:spTgt spid="78851">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9" presetClass="entr" presetSubtype="0" fill="hold" nodeType="clickEffect">
                                  <p:stCondLst>
                                    <p:cond delay="0"/>
                                  </p:stCondLst>
                                  <p:childTnLst>
                                    <p:set>
                                      <p:cBhvr>
                                        <p:cTn id="31" dur="1" fill="hold">
                                          <p:stCondLst>
                                            <p:cond delay="0"/>
                                          </p:stCondLst>
                                        </p:cTn>
                                        <p:tgtEl>
                                          <p:spTgt spid="78851">
                                            <p:txEl>
                                              <p:pRg st="4" end="4"/>
                                            </p:txEl>
                                          </p:spTgt>
                                        </p:tgtEl>
                                        <p:attrNameLst>
                                          <p:attrName>style.visibility</p:attrName>
                                        </p:attrNameLst>
                                      </p:cBhvr>
                                      <p:to>
                                        <p:strVal val="visible"/>
                                      </p:to>
                                    </p:set>
                                    <p:anim calcmode="lin" valueType="num">
                                      <p:cBhvr>
                                        <p:cTn id="32" dur="1000" fill="hold"/>
                                        <p:tgtEl>
                                          <p:spTgt spid="78851">
                                            <p:txEl>
                                              <p:pRg st="4" end="4"/>
                                            </p:txEl>
                                          </p:spTgt>
                                        </p:tgtEl>
                                        <p:attrNameLst>
                                          <p:attrName>ppt_x</p:attrName>
                                        </p:attrNameLst>
                                      </p:cBhvr>
                                      <p:tavLst>
                                        <p:tav tm="0">
                                          <p:val>
                                            <p:strVal val="#ppt_x-.2"/>
                                          </p:val>
                                        </p:tav>
                                        <p:tav tm="100000">
                                          <p:val>
                                            <p:strVal val="#ppt_x"/>
                                          </p:val>
                                        </p:tav>
                                      </p:tavLst>
                                    </p:anim>
                                    <p:anim calcmode="lin" valueType="num">
                                      <p:cBhvr>
                                        <p:cTn id="33" dur="1000" fill="hold"/>
                                        <p:tgtEl>
                                          <p:spTgt spid="78851">
                                            <p:txEl>
                                              <p:pRg st="4" end="4"/>
                                            </p:txEl>
                                          </p:spTgt>
                                        </p:tgtEl>
                                        <p:attrNameLst>
                                          <p:attrName>ppt_y</p:attrName>
                                        </p:attrNameLst>
                                      </p:cBhvr>
                                      <p:tavLst>
                                        <p:tav tm="0">
                                          <p:val>
                                            <p:strVal val="#ppt_y"/>
                                          </p:val>
                                        </p:tav>
                                        <p:tav tm="100000">
                                          <p:val>
                                            <p:strVal val="#ppt_y"/>
                                          </p:val>
                                        </p:tav>
                                      </p:tavLst>
                                    </p:anim>
                                    <p:animEffect transition="in" filter="wipe(right)" prLst="gradientSize: 0.1">
                                      <p:cBhvr>
                                        <p:cTn id="34" dur="1000"/>
                                        <p:tgtEl>
                                          <p:spTgt spid="7885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000" dirty="0" smtClean="0"/>
              <a:t> </a:t>
            </a:r>
          </a:p>
        </p:txBody>
      </p:sp>
      <p:sp>
        <p:nvSpPr>
          <p:cNvPr id="68611" name="Text Box 3"/>
          <p:cNvSpPr txBox="1">
            <a:spLocks noChangeArrowheads="1"/>
          </p:cNvSpPr>
          <p:nvPr/>
        </p:nvSpPr>
        <p:spPr bwMode="auto">
          <a:xfrm>
            <a:off x="539750" y="685800"/>
            <a:ext cx="7920038" cy="769441"/>
          </a:xfrm>
          <a:prstGeom prst="rect">
            <a:avLst/>
          </a:prstGeom>
          <a:noFill/>
          <a:ln w="9525">
            <a:noFill/>
            <a:miter lim="800000"/>
            <a:headEnd/>
            <a:tailEnd/>
          </a:ln>
        </p:spPr>
        <p:txBody>
          <a:bodyPr>
            <a:spAutoFit/>
          </a:bodyPr>
          <a:lstStyle/>
          <a:p>
            <a:r>
              <a:rPr lang="en-US" sz="4400" dirty="0">
                <a:solidFill>
                  <a:srgbClr val="00B0F0"/>
                </a:solidFill>
                <a:latin typeface="Calibri" pitchFamily="34" charset="0"/>
              </a:rPr>
              <a:t>Awards</a:t>
            </a:r>
            <a:endParaRPr lang="en-US" sz="4400" i="1" dirty="0">
              <a:solidFill>
                <a:srgbClr val="00B0F0"/>
              </a:solidFill>
              <a:latin typeface="Calibri" pitchFamily="34" charset="0"/>
            </a:endParaRPr>
          </a:p>
        </p:txBody>
      </p:sp>
      <p:sp>
        <p:nvSpPr>
          <p:cNvPr id="106500" name="Text Box 4"/>
          <p:cNvSpPr txBox="1">
            <a:spLocks noChangeArrowheads="1"/>
          </p:cNvSpPr>
          <p:nvPr/>
        </p:nvSpPr>
        <p:spPr bwMode="auto">
          <a:xfrm>
            <a:off x="500063" y="1857375"/>
            <a:ext cx="8064500" cy="1784350"/>
          </a:xfrm>
          <a:prstGeom prst="rect">
            <a:avLst/>
          </a:prstGeom>
          <a:noFill/>
          <a:ln w="9525">
            <a:noFill/>
            <a:miter lim="800000"/>
            <a:headEnd/>
            <a:tailEnd/>
          </a:ln>
        </p:spPr>
        <p:txBody>
          <a:bodyPr>
            <a:spAutoFit/>
          </a:bodyPr>
          <a:lstStyle/>
          <a:p>
            <a:pPr>
              <a:spcBef>
                <a:spcPct val="50000"/>
              </a:spcBef>
            </a:pPr>
            <a:r>
              <a:rPr lang="en-US" sz="2000" dirty="0" err="1">
                <a:latin typeface="Calibri" pitchFamily="34" charset="0"/>
              </a:rPr>
              <a:t>ClubRunner</a:t>
            </a:r>
            <a:r>
              <a:rPr lang="en-US" sz="2000" dirty="0">
                <a:latin typeface="Calibri" pitchFamily="34" charset="0"/>
              </a:rPr>
              <a:t> was awarded the </a:t>
            </a:r>
            <a:r>
              <a:rPr lang="en-US" sz="2000" b="1" dirty="0">
                <a:latin typeface="Calibri" pitchFamily="34" charset="0"/>
              </a:rPr>
              <a:t>Microsoft Impact Award for Community Leadership</a:t>
            </a:r>
            <a:r>
              <a:rPr lang="en-US" sz="2000" dirty="0">
                <a:latin typeface="Calibri" pitchFamily="34" charset="0"/>
              </a:rPr>
              <a:t> after its release in April 2003. </a:t>
            </a:r>
          </a:p>
          <a:p>
            <a:pPr>
              <a:spcBef>
                <a:spcPct val="50000"/>
              </a:spcBef>
            </a:pPr>
            <a:r>
              <a:rPr lang="en-US" sz="2000" dirty="0">
                <a:latin typeface="Calibri" pitchFamily="34" charset="0"/>
              </a:rPr>
              <a:t>This award is presented by Microsoft to one software application across the country, that makes a lasting impact on the community and is beneficial to its recipients.</a:t>
            </a:r>
          </a:p>
        </p:txBody>
      </p:sp>
      <p:pic>
        <p:nvPicPr>
          <p:cNvPr id="106501" name="Picture 5" descr="impactaward"/>
          <p:cNvPicPr>
            <a:picLocks noChangeAspect="1" noChangeArrowheads="1"/>
          </p:cNvPicPr>
          <p:nvPr/>
        </p:nvPicPr>
        <p:blipFill>
          <a:blip r:embed="rId3" cstate="print"/>
          <a:srcRect/>
          <a:stretch>
            <a:fillRect/>
          </a:stretch>
        </p:blipFill>
        <p:spPr bwMode="auto">
          <a:xfrm>
            <a:off x="5500688" y="4071938"/>
            <a:ext cx="2322512" cy="1960562"/>
          </a:xfrm>
          <a:prstGeom prst="rect">
            <a:avLst/>
          </a:prstGeom>
          <a:noFill/>
          <a:ln w="9525">
            <a:noFill/>
            <a:miter lim="800000"/>
            <a:headEnd/>
            <a:tailEnd/>
          </a:ln>
        </p:spPr>
      </p:pic>
      <p:pic>
        <p:nvPicPr>
          <p:cNvPr id="68614" name="Picture 6" descr="G:\Graphics\Cert_prt_rgb.bmp"/>
          <p:cNvPicPr>
            <a:picLocks noChangeAspect="1" noChangeArrowheads="1"/>
          </p:cNvPicPr>
          <p:nvPr/>
        </p:nvPicPr>
        <p:blipFill>
          <a:blip r:embed="rId4" cstate="print"/>
          <a:srcRect/>
          <a:stretch>
            <a:fillRect/>
          </a:stretch>
        </p:blipFill>
        <p:spPr bwMode="auto">
          <a:xfrm>
            <a:off x="1643063" y="4643438"/>
            <a:ext cx="2390775" cy="1085850"/>
          </a:xfrm>
          <a:prstGeom prst="rect">
            <a:avLst/>
          </a:prstGeom>
          <a:noFill/>
          <a:ln w="9525">
            <a:noFill/>
            <a:miter lim="800000"/>
            <a:headEnd/>
            <a:tailEnd/>
          </a:ln>
        </p:spPr>
      </p:pic>
      <p:sp>
        <p:nvSpPr>
          <p:cNvPr id="7" name="TextBox 6"/>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86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9" presetClass="entr" presetSubtype="0" fill="hold" nodeType="clickEffect">
                                  <p:stCondLst>
                                    <p:cond delay="0"/>
                                  </p:stCondLst>
                                  <p:childTnLst>
                                    <p:set>
                                      <p:cBhvr>
                                        <p:cTn id="10" dur="1" fill="hold">
                                          <p:stCondLst>
                                            <p:cond delay="0"/>
                                          </p:stCondLst>
                                        </p:cTn>
                                        <p:tgtEl>
                                          <p:spTgt spid="106500">
                                            <p:txEl>
                                              <p:pRg st="0" end="0"/>
                                            </p:txEl>
                                          </p:spTgt>
                                        </p:tgtEl>
                                        <p:attrNameLst>
                                          <p:attrName>style.visibility</p:attrName>
                                        </p:attrNameLst>
                                      </p:cBhvr>
                                      <p:to>
                                        <p:strVal val="visible"/>
                                      </p:to>
                                    </p:set>
                                    <p:anim calcmode="lin" valueType="num">
                                      <p:cBhvr>
                                        <p:cTn id="11" dur="1000" fill="hold"/>
                                        <p:tgtEl>
                                          <p:spTgt spid="106500">
                                            <p:txEl>
                                              <p:pRg st="0" end="0"/>
                                            </p:txEl>
                                          </p:spTgt>
                                        </p:tgtEl>
                                        <p:attrNameLst>
                                          <p:attrName>ppt_x</p:attrName>
                                        </p:attrNameLst>
                                      </p:cBhvr>
                                      <p:tavLst>
                                        <p:tav tm="0">
                                          <p:val>
                                            <p:strVal val="#ppt_x-.2"/>
                                          </p:val>
                                        </p:tav>
                                        <p:tav tm="100000">
                                          <p:val>
                                            <p:strVal val="#ppt_x"/>
                                          </p:val>
                                        </p:tav>
                                      </p:tavLst>
                                    </p:anim>
                                    <p:anim calcmode="lin" valueType="num">
                                      <p:cBhvr>
                                        <p:cTn id="12" dur="1000" fill="hold"/>
                                        <p:tgtEl>
                                          <p:spTgt spid="106500">
                                            <p:txEl>
                                              <p:pRg st="0" end="0"/>
                                            </p:txEl>
                                          </p:spTgt>
                                        </p:tgtEl>
                                        <p:attrNameLst>
                                          <p:attrName>ppt_y</p:attrName>
                                        </p:attrNameLst>
                                      </p:cBhvr>
                                      <p:tavLst>
                                        <p:tav tm="0">
                                          <p:val>
                                            <p:strVal val="#ppt_y"/>
                                          </p:val>
                                        </p:tav>
                                        <p:tav tm="100000">
                                          <p:val>
                                            <p:strVal val="#ppt_y"/>
                                          </p:val>
                                        </p:tav>
                                      </p:tavLst>
                                    </p:anim>
                                    <p:animEffect transition="in" filter="wipe(right)" prLst="gradientSize: 0.1">
                                      <p:cBhvr>
                                        <p:cTn id="13" dur="1000"/>
                                        <p:tgtEl>
                                          <p:spTgt spid="106500">
                                            <p:txEl>
                                              <p:pRg st="0" end="0"/>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29" presetClass="entr" presetSubtype="0" fill="hold" nodeType="clickEffect">
                                  <p:stCondLst>
                                    <p:cond delay="0"/>
                                  </p:stCondLst>
                                  <p:childTnLst>
                                    <p:set>
                                      <p:cBhvr>
                                        <p:cTn id="17" dur="1" fill="hold">
                                          <p:stCondLst>
                                            <p:cond delay="0"/>
                                          </p:stCondLst>
                                        </p:cTn>
                                        <p:tgtEl>
                                          <p:spTgt spid="106500">
                                            <p:txEl>
                                              <p:pRg st="1" end="1"/>
                                            </p:txEl>
                                          </p:spTgt>
                                        </p:tgtEl>
                                        <p:attrNameLst>
                                          <p:attrName>style.visibility</p:attrName>
                                        </p:attrNameLst>
                                      </p:cBhvr>
                                      <p:to>
                                        <p:strVal val="visible"/>
                                      </p:to>
                                    </p:set>
                                    <p:anim calcmode="lin" valueType="num">
                                      <p:cBhvr>
                                        <p:cTn id="18" dur="1000" fill="hold"/>
                                        <p:tgtEl>
                                          <p:spTgt spid="106500">
                                            <p:txEl>
                                              <p:pRg st="1" end="1"/>
                                            </p:txEl>
                                          </p:spTgt>
                                        </p:tgtEl>
                                        <p:attrNameLst>
                                          <p:attrName>ppt_x</p:attrName>
                                        </p:attrNameLst>
                                      </p:cBhvr>
                                      <p:tavLst>
                                        <p:tav tm="0">
                                          <p:val>
                                            <p:strVal val="#ppt_x-.2"/>
                                          </p:val>
                                        </p:tav>
                                        <p:tav tm="100000">
                                          <p:val>
                                            <p:strVal val="#ppt_x"/>
                                          </p:val>
                                        </p:tav>
                                      </p:tavLst>
                                    </p:anim>
                                    <p:anim calcmode="lin" valueType="num">
                                      <p:cBhvr>
                                        <p:cTn id="19" dur="1000" fill="hold"/>
                                        <p:tgtEl>
                                          <p:spTgt spid="106500">
                                            <p:txEl>
                                              <p:pRg st="1" end="1"/>
                                            </p:txEl>
                                          </p:spTgt>
                                        </p:tgtEl>
                                        <p:attrNameLst>
                                          <p:attrName>ppt_y</p:attrName>
                                        </p:attrNameLst>
                                      </p:cBhvr>
                                      <p:tavLst>
                                        <p:tav tm="0">
                                          <p:val>
                                            <p:strVal val="#ppt_y"/>
                                          </p:val>
                                        </p:tav>
                                        <p:tav tm="100000">
                                          <p:val>
                                            <p:strVal val="#ppt_y"/>
                                          </p:val>
                                        </p:tav>
                                      </p:tavLst>
                                    </p:anim>
                                    <p:animEffect transition="in" filter="wipe(right)" prLst="gradientSize: 0.1">
                                      <p:cBhvr>
                                        <p:cTn id="20" dur="1000"/>
                                        <p:tgtEl>
                                          <p:spTgt spid="10650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Rectangle 4"/>
          <p:cNvSpPr>
            <a:spLocks noChangeArrowheads="1"/>
          </p:cNvSpPr>
          <p:nvPr/>
        </p:nvSpPr>
        <p:spPr bwMode="auto">
          <a:xfrm>
            <a:off x="381000" y="457200"/>
            <a:ext cx="8763000" cy="612775"/>
          </a:xfrm>
          <a:prstGeom prst="rect">
            <a:avLst/>
          </a:prstGeom>
          <a:solidFill>
            <a:srgbClr val="FFFFFF">
              <a:alpha val="0"/>
            </a:srgbClr>
          </a:solidFill>
          <a:ln w="9525">
            <a:noFill/>
            <a:miter lim="800000"/>
            <a:headEnd/>
            <a:tailEnd/>
          </a:ln>
        </p:spPr>
        <p:txBody>
          <a:bodyPr/>
          <a:lstStyle/>
          <a:p>
            <a:r>
              <a:rPr lang="en-US" sz="4400" dirty="0">
                <a:solidFill>
                  <a:srgbClr val="00B0F0"/>
                </a:solidFill>
                <a:latin typeface="Calibri" pitchFamily="34" charset="0"/>
              </a:rPr>
              <a:t>Testimonials</a:t>
            </a:r>
            <a:endParaRPr lang="en-CA" sz="5400" dirty="0">
              <a:solidFill>
                <a:srgbClr val="00B0F0"/>
              </a:solidFill>
              <a:latin typeface="Calibri" pitchFamily="34" charset="0"/>
            </a:endParaRPr>
          </a:p>
        </p:txBody>
      </p:sp>
      <p:sp>
        <p:nvSpPr>
          <p:cNvPr id="4" name="TextBox 3"/>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sp>
        <p:nvSpPr>
          <p:cNvPr id="5" name="Rounded Rectangular Callout 4"/>
          <p:cNvSpPr/>
          <p:nvPr/>
        </p:nvSpPr>
        <p:spPr>
          <a:xfrm rot="21274697">
            <a:off x="304800" y="1752600"/>
            <a:ext cx="3505200" cy="3810000"/>
          </a:xfrm>
          <a:prstGeom prst="wedgeRoundRectCallout">
            <a:avLst>
              <a:gd name="adj1" fmla="val -602"/>
              <a:gd name="adj2" fmla="val 625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defRPr/>
            </a:pPr>
            <a:r>
              <a:rPr lang="en-US" sz="1100" dirty="0" smtClean="0">
                <a:latin typeface="Calibri" pitchFamily="34" charset="0"/>
              </a:rPr>
              <a:t>"</a:t>
            </a:r>
            <a:r>
              <a:rPr lang="en-US" sz="1100" dirty="0" err="1" smtClean="0">
                <a:latin typeface="Calibri" pitchFamily="34" charset="0"/>
              </a:rPr>
              <a:t>ClubRunner</a:t>
            </a:r>
            <a:r>
              <a:rPr lang="en-US" sz="1100" dirty="0" smtClean="0">
                <a:latin typeface="Calibri" pitchFamily="34" charset="0"/>
              </a:rPr>
              <a:t> has literally revolutionized communications in District 7080. For the first time ever we are able to selectively target our communications. We are no longer forced to funnel everything through the club presidents. </a:t>
            </a:r>
            <a:br>
              <a:rPr lang="en-US" sz="1100" dirty="0" smtClean="0">
                <a:latin typeface="Calibri" pitchFamily="34" charset="0"/>
              </a:rPr>
            </a:br>
            <a:endParaRPr lang="en-US" sz="1100" dirty="0" smtClean="0">
              <a:latin typeface="Calibri" pitchFamily="34" charset="0"/>
            </a:endParaRPr>
          </a:p>
          <a:p>
            <a:pPr>
              <a:defRPr/>
            </a:pPr>
            <a:r>
              <a:rPr lang="en-US" sz="1100" dirty="0" smtClean="0">
                <a:latin typeface="Calibri" pitchFamily="34" charset="0"/>
              </a:rPr>
              <a:t>As a result we have been able to decrease the information overload generally experienced by presidents and increase our information flow to every level of Rotary membership in the District. </a:t>
            </a:r>
            <a:br>
              <a:rPr lang="en-US" sz="1100" dirty="0" smtClean="0">
                <a:latin typeface="Calibri" pitchFamily="34" charset="0"/>
              </a:rPr>
            </a:br>
            <a:endParaRPr lang="en-US" sz="1100" dirty="0" smtClean="0">
              <a:latin typeface="Calibri" pitchFamily="34" charset="0"/>
            </a:endParaRPr>
          </a:p>
          <a:p>
            <a:pPr>
              <a:defRPr/>
            </a:pPr>
            <a:r>
              <a:rPr lang="en-US" sz="1100" dirty="0" err="1" smtClean="0">
                <a:latin typeface="Calibri" pitchFamily="34" charset="0"/>
              </a:rPr>
              <a:t>ClubRunner</a:t>
            </a:r>
            <a:r>
              <a:rPr lang="en-US" sz="1100" dirty="0" smtClean="0">
                <a:latin typeface="Calibri" pitchFamily="34" charset="0"/>
              </a:rPr>
              <a:t> has enabled Rotarians in District 7080 to be more efficient and more effective. We are able to spend less time as administrators and more time doing community service. </a:t>
            </a:r>
            <a:r>
              <a:rPr lang="en-US" sz="1100" dirty="0" err="1" smtClean="0">
                <a:latin typeface="Calibri" pitchFamily="34" charset="0"/>
              </a:rPr>
              <a:t>ClubRunner</a:t>
            </a:r>
            <a:r>
              <a:rPr lang="en-US" sz="1100" dirty="0" smtClean="0">
                <a:latin typeface="Calibri" pitchFamily="34" charset="0"/>
              </a:rPr>
              <a:t> delivers a service that allows us to operate as volunteers but deliver as professionals." </a:t>
            </a:r>
            <a:br>
              <a:rPr lang="en-US" sz="1100" dirty="0" smtClean="0">
                <a:latin typeface="Calibri" pitchFamily="34" charset="0"/>
              </a:rPr>
            </a:br>
            <a:r>
              <a:rPr lang="en-US" dirty="0" smtClean="0">
                <a:latin typeface="Calibri" pitchFamily="34" charset="0"/>
              </a:rPr>
              <a:t/>
            </a:r>
            <a:br>
              <a:rPr lang="en-US" dirty="0" smtClean="0">
                <a:latin typeface="Calibri" pitchFamily="34" charset="0"/>
              </a:rPr>
            </a:br>
            <a:r>
              <a:rPr lang="en-US" sz="1100" dirty="0" smtClean="0">
                <a:latin typeface="Calibri" pitchFamily="34" charset="0"/>
              </a:rPr>
              <a:t>        </a:t>
            </a:r>
            <a:endParaRPr lang="en-US" dirty="0"/>
          </a:p>
        </p:txBody>
      </p:sp>
      <p:sp>
        <p:nvSpPr>
          <p:cNvPr id="6" name="Rounded Rectangular Callout 5"/>
          <p:cNvSpPr/>
          <p:nvPr/>
        </p:nvSpPr>
        <p:spPr>
          <a:xfrm rot="1011601">
            <a:off x="5964892" y="2939167"/>
            <a:ext cx="2876552" cy="3200400"/>
          </a:xfrm>
          <a:prstGeom prst="wedgeRoundRectCallout">
            <a:avLst>
              <a:gd name="adj1" fmla="val -41333"/>
              <a:gd name="adj2" fmla="val 5458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defRPr/>
            </a:pPr>
            <a:r>
              <a:rPr lang="en-US" sz="1200" dirty="0" smtClean="0">
                <a:latin typeface="Calibri" pitchFamily="34" charset="0"/>
              </a:rPr>
              <a:t>"As a former district webmaster I can't begin to extol the advantages of our new District </a:t>
            </a:r>
            <a:r>
              <a:rPr lang="en-US" sz="1200" dirty="0" err="1" smtClean="0">
                <a:latin typeface="Calibri" pitchFamily="34" charset="0"/>
              </a:rPr>
              <a:t>ClubRunner</a:t>
            </a:r>
            <a:r>
              <a:rPr lang="en-US" sz="1200" dirty="0" smtClean="0">
                <a:latin typeface="Calibri" pitchFamily="34" charset="0"/>
              </a:rPr>
              <a:t> site.</a:t>
            </a:r>
          </a:p>
          <a:p>
            <a:pPr>
              <a:buFontTx/>
              <a:buChar char="•"/>
              <a:defRPr/>
            </a:pPr>
            <a:endParaRPr lang="en-US" sz="1200" dirty="0" smtClean="0">
              <a:latin typeface="Calibri" pitchFamily="34" charset="0"/>
            </a:endParaRPr>
          </a:p>
          <a:p>
            <a:pPr>
              <a:defRPr/>
            </a:pPr>
            <a:r>
              <a:rPr lang="en-US" sz="1200" dirty="0" smtClean="0">
                <a:latin typeface="Calibri" pitchFamily="34" charset="0"/>
              </a:rPr>
              <a:t>Seems like every time I login, I discover yet another feature I wasn't aware of. </a:t>
            </a:r>
            <a:br>
              <a:rPr lang="en-US" sz="1200" dirty="0" smtClean="0">
                <a:latin typeface="Calibri" pitchFamily="34" charset="0"/>
              </a:rPr>
            </a:br>
            <a:r>
              <a:rPr lang="en-US" sz="1200" dirty="0" smtClean="0">
                <a:latin typeface="Calibri" pitchFamily="34" charset="0"/>
              </a:rPr>
              <a:t/>
            </a:r>
            <a:br>
              <a:rPr lang="en-US" sz="1200" dirty="0" smtClean="0">
                <a:latin typeface="Calibri" pitchFamily="34" charset="0"/>
              </a:rPr>
            </a:br>
            <a:r>
              <a:rPr lang="en-US" sz="1200" dirty="0" smtClean="0">
                <a:latin typeface="Calibri" pitchFamily="34" charset="0"/>
              </a:rPr>
              <a:t>Superb communication tool - highly recommend to all Rotary clubs."</a:t>
            </a:r>
            <a:br>
              <a:rPr lang="en-US" sz="1200" dirty="0" smtClean="0">
                <a:latin typeface="Calibri" pitchFamily="34" charset="0"/>
              </a:rPr>
            </a:br>
            <a:r>
              <a:rPr lang="en-US" sz="1200" dirty="0" smtClean="0">
                <a:latin typeface="Calibri" pitchFamily="34" charset="0"/>
              </a:rPr>
              <a:t/>
            </a:r>
            <a:br>
              <a:rPr lang="en-US" sz="1200" dirty="0" smtClean="0">
                <a:latin typeface="Calibri" pitchFamily="34" charset="0"/>
              </a:rPr>
            </a:br>
            <a:r>
              <a:rPr lang="en-US" sz="1200" dirty="0" smtClean="0">
                <a:latin typeface="Calibri" pitchFamily="34" charset="0"/>
              </a:rPr>
              <a:t>        </a:t>
            </a:r>
            <a:endParaRPr lang="en-US" sz="1600" dirty="0"/>
          </a:p>
        </p:txBody>
      </p:sp>
      <p:sp>
        <p:nvSpPr>
          <p:cNvPr id="7" name="Rounded Rectangular Callout 6"/>
          <p:cNvSpPr/>
          <p:nvPr/>
        </p:nvSpPr>
        <p:spPr>
          <a:xfrm rot="245735">
            <a:off x="3810000" y="4800600"/>
            <a:ext cx="1752600" cy="1219200"/>
          </a:xfrm>
          <a:prstGeom prst="wedgeRoundRectCallout">
            <a:avLst>
              <a:gd name="adj1" fmla="val -52244"/>
              <a:gd name="adj2" fmla="val 70918"/>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en-CA" sz="1400" dirty="0" smtClean="0">
                <a:latin typeface="Calibri" pitchFamily="34" charset="0"/>
              </a:rPr>
              <a:t>“</a:t>
            </a:r>
            <a:r>
              <a:rPr lang="en-CA" sz="1400" dirty="0" err="1" smtClean="0">
                <a:latin typeface="Calibri" pitchFamily="34" charset="0"/>
              </a:rPr>
              <a:t>ClubRunner</a:t>
            </a:r>
            <a:r>
              <a:rPr lang="en-CA" sz="1400" dirty="0" smtClean="0">
                <a:latin typeface="Calibri" pitchFamily="34" charset="0"/>
              </a:rPr>
              <a:t> is one of the easiest turnkey websites I have ever used.”</a:t>
            </a:r>
            <a:endParaRPr lang="en-US" sz="1400" dirty="0" smtClean="0">
              <a:solidFill>
                <a:schemeClr val="tx1"/>
              </a:solidFill>
            </a:endParaRPr>
          </a:p>
          <a:p>
            <a:pPr algn="ctr"/>
            <a:endParaRPr lang="en-US" dirty="0"/>
          </a:p>
        </p:txBody>
      </p:sp>
      <p:sp>
        <p:nvSpPr>
          <p:cNvPr id="8" name="Rounded Rectangular Callout 7"/>
          <p:cNvSpPr/>
          <p:nvPr/>
        </p:nvSpPr>
        <p:spPr>
          <a:xfrm rot="21089555">
            <a:off x="6375815" y="177384"/>
            <a:ext cx="2590800" cy="2590800"/>
          </a:xfrm>
          <a:prstGeom prst="wedgeRoundRectCallout">
            <a:avLst>
              <a:gd name="adj1" fmla="val 31748"/>
              <a:gd name="adj2" fmla="val 625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defRPr/>
            </a:pPr>
            <a:r>
              <a:rPr lang="en-US" sz="1200" dirty="0" smtClean="0">
                <a:solidFill>
                  <a:schemeClr val="tx1"/>
                </a:solidFill>
                <a:latin typeface="Calibri" pitchFamily="34" charset="0"/>
              </a:rPr>
              <a:t>“Our </a:t>
            </a:r>
            <a:r>
              <a:rPr lang="en-US" sz="1200" dirty="0" err="1" smtClean="0">
                <a:solidFill>
                  <a:schemeClr val="tx1"/>
                </a:solidFill>
                <a:latin typeface="Calibri" pitchFamily="34" charset="0"/>
              </a:rPr>
              <a:t>ClubRunner</a:t>
            </a:r>
            <a:r>
              <a:rPr lang="en-US" sz="1200" dirty="0" smtClean="0">
                <a:solidFill>
                  <a:schemeClr val="tx1"/>
                </a:solidFill>
                <a:latin typeface="Calibri" pitchFamily="34" charset="0"/>
              </a:rPr>
              <a:t> District Website has dramatically increased our</a:t>
            </a:r>
          </a:p>
          <a:p>
            <a:pPr>
              <a:defRPr/>
            </a:pPr>
            <a:r>
              <a:rPr lang="en-US" sz="1200" dirty="0" smtClean="0">
                <a:solidFill>
                  <a:schemeClr val="tx1"/>
                </a:solidFill>
                <a:latin typeface="Calibri" pitchFamily="34" charset="0"/>
              </a:rPr>
              <a:t> ability to directly reach the vast majority of our members. </a:t>
            </a:r>
          </a:p>
          <a:p>
            <a:pPr>
              <a:defRPr/>
            </a:pPr>
            <a:r>
              <a:rPr lang="en-US" sz="1200" dirty="0" smtClean="0">
                <a:solidFill>
                  <a:schemeClr val="tx1"/>
                </a:solidFill>
                <a:latin typeface="Calibri" pitchFamily="34" charset="0"/>
              </a:rPr>
              <a:t>Now that a large number of our Rotary Clubs are also choosing </a:t>
            </a:r>
          </a:p>
          <a:p>
            <a:pPr>
              <a:defRPr/>
            </a:pPr>
            <a:r>
              <a:rPr lang="en-US" sz="1200" dirty="0" err="1" smtClean="0">
                <a:solidFill>
                  <a:schemeClr val="tx1"/>
                </a:solidFill>
                <a:latin typeface="Calibri" pitchFamily="34" charset="0"/>
              </a:rPr>
              <a:t>ClubRunner</a:t>
            </a:r>
            <a:r>
              <a:rPr lang="en-US" sz="1200" dirty="0" smtClean="0">
                <a:solidFill>
                  <a:schemeClr val="tx1"/>
                </a:solidFill>
                <a:latin typeface="Calibri" pitchFamily="34" charset="0"/>
              </a:rPr>
              <a:t> websites, our web-based communication system </a:t>
            </a:r>
          </a:p>
          <a:p>
            <a:pPr>
              <a:defRPr/>
            </a:pPr>
            <a:r>
              <a:rPr lang="en-US" sz="1200" dirty="0" smtClean="0">
                <a:solidFill>
                  <a:schemeClr val="tx1"/>
                </a:solidFill>
                <a:latin typeface="Calibri" pitchFamily="34" charset="0"/>
              </a:rPr>
              <a:t>throughout the district is becoming even more valuable.”</a:t>
            </a:r>
          </a:p>
          <a:p>
            <a:pPr algn="ctr"/>
            <a:endParaRPr lang="en-US" dirty="0"/>
          </a:p>
        </p:txBody>
      </p:sp>
      <p:sp>
        <p:nvSpPr>
          <p:cNvPr id="9" name="Rounded Rectangular Callout 8"/>
          <p:cNvSpPr/>
          <p:nvPr/>
        </p:nvSpPr>
        <p:spPr>
          <a:xfrm rot="20973195">
            <a:off x="4050660" y="606580"/>
            <a:ext cx="1828800" cy="1981200"/>
          </a:xfrm>
          <a:prstGeom prst="wedgeRoundRectCallout">
            <a:avLst>
              <a:gd name="adj1" fmla="val 53147"/>
              <a:gd name="adj2" fmla="val 6391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defRPr/>
            </a:pPr>
            <a:r>
              <a:rPr lang="en-CA" sz="1200" dirty="0" smtClean="0">
                <a:latin typeface="Calibri" pitchFamily="34" charset="0"/>
              </a:rPr>
              <a:t>“</a:t>
            </a:r>
            <a:r>
              <a:rPr lang="en-CA" sz="1200" dirty="0" err="1" smtClean="0">
                <a:latin typeface="Calibri" pitchFamily="34" charset="0"/>
              </a:rPr>
              <a:t>ClubRunner</a:t>
            </a:r>
            <a:r>
              <a:rPr lang="en-CA" sz="1200" dirty="0" smtClean="0">
                <a:latin typeface="Calibri" pitchFamily="34" charset="0"/>
              </a:rPr>
              <a:t> is so easy for someone</a:t>
            </a:r>
          </a:p>
          <a:p>
            <a:pPr>
              <a:defRPr/>
            </a:pPr>
            <a:r>
              <a:rPr lang="en-CA" sz="1200" dirty="0" smtClean="0">
                <a:latin typeface="Calibri" pitchFamily="34" charset="0"/>
              </a:rPr>
              <a:t>with little computer experience or</a:t>
            </a:r>
          </a:p>
          <a:p>
            <a:pPr>
              <a:defRPr/>
            </a:pPr>
            <a:r>
              <a:rPr lang="en-CA" sz="1200" dirty="0" smtClean="0">
                <a:latin typeface="Calibri" pitchFamily="34" charset="0"/>
              </a:rPr>
              <a:t>HTML knowledge, to create an </a:t>
            </a:r>
          </a:p>
          <a:p>
            <a:pPr>
              <a:defRPr/>
            </a:pPr>
            <a:r>
              <a:rPr lang="en-CA" sz="1200" dirty="0" smtClean="0">
                <a:latin typeface="Calibri" pitchFamily="34" charset="0"/>
              </a:rPr>
              <a:t>interesting and informative site </a:t>
            </a:r>
          </a:p>
          <a:p>
            <a:pPr>
              <a:defRPr/>
            </a:pPr>
            <a:r>
              <a:rPr lang="en-CA" sz="1200" dirty="0" smtClean="0">
                <a:latin typeface="Calibri" pitchFamily="34" charset="0"/>
              </a:rPr>
              <a:t>quickly.”</a:t>
            </a:r>
            <a:endParaRPr lang="en-US" sz="1200" dirty="0" smtClean="0">
              <a:solidFill>
                <a:schemeClr val="tx1"/>
              </a:solidFill>
            </a:endParaRPr>
          </a:p>
          <a:p>
            <a:pPr algn="ctr"/>
            <a:endParaRPr lang="en-US" dirty="0"/>
          </a:p>
        </p:txBody>
      </p:sp>
      <p:sp>
        <p:nvSpPr>
          <p:cNvPr id="10" name="Rounded Rectangular Callout 9"/>
          <p:cNvSpPr/>
          <p:nvPr/>
        </p:nvSpPr>
        <p:spPr>
          <a:xfrm rot="21117035">
            <a:off x="3836827" y="2787158"/>
            <a:ext cx="1828800" cy="1600200"/>
          </a:xfrm>
          <a:prstGeom prst="wedgeRoundRectCallout">
            <a:avLst>
              <a:gd name="adj1" fmla="val 11233"/>
              <a:gd name="adj2" fmla="val 77507"/>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defRPr/>
            </a:pPr>
            <a:r>
              <a:rPr lang="en-CA" sz="1200" dirty="0" smtClean="0">
                <a:latin typeface="Calibri" pitchFamily="34" charset="0"/>
              </a:rPr>
              <a:t>“It has forced our club to consider a whole new approach </a:t>
            </a:r>
          </a:p>
          <a:p>
            <a:pPr>
              <a:defRPr/>
            </a:pPr>
            <a:r>
              <a:rPr lang="en-CA" sz="1200" dirty="0" smtClean="0">
                <a:latin typeface="Calibri" pitchFamily="34" charset="0"/>
              </a:rPr>
              <a:t>to communications, both internal </a:t>
            </a:r>
          </a:p>
          <a:p>
            <a:pPr>
              <a:defRPr/>
            </a:pPr>
            <a:r>
              <a:rPr lang="en-CA" sz="1200" dirty="0" smtClean="0">
                <a:latin typeface="Calibri" pitchFamily="34" charset="0"/>
              </a:rPr>
              <a:t>and external…” </a:t>
            </a:r>
            <a:endParaRPr lang="en-CA" sz="1600" dirty="0" smtClean="0">
              <a:latin typeface="Calibri" pitchFamily="34" charset="0"/>
            </a:endParaRPr>
          </a:p>
          <a:p>
            <a:pPr algn="ct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05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9"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dissolve">
                                      <p:cBhvr>
                                        <p:cTn id="11" dur="500"/>
                                        <p:tgtEl>
                                          <p:spTgt spid="5"/>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dissolve">
                                      <p:cBhvr>
                                        <p:cTn id="14" dur="500"/>
                                        <p:tgtEl>
                                          <p:spTgt spid="9"/>
                                        </p:tgtEl>
                                      </p:cBhvr>
                                    </p:animEffect>
                                  </p:childTnLst>
                                </p:cTn>
                              </p:par>
                              <p:par>
                                <p:cTn id="15" presetID="9"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dissolve">
                                      <p:cBhvr>
                                        <p:cTn id="20" dur="500"/>
                                        <p:tgtEl>
                                          <p:spTgt spid="10"/>
                                        </p:tgtEl>
                                      </p:cBhvr>
                                    </p:animEffect>
                                  </p:childTnLst>
                                </p:cTn>
                              </p:par>
                              <p:par>
                                <p:cTn id="21" presetID="9"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dissolve">
                                      <p:cBhvr>
                                        <p:cTn id="23" dur="500"/>
                                        <p:tgtEl>
                                          <p:spTgt spid="6"/>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dissolve">
                                      <p:cBhvr>
                                        <p:cTn id="2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059" grpId="0" animBg="1"/>
      <p:bldP spid="5" grpId="0" animBg="1"/>
      <p:bldP spid="6" grpId="0" animBg="1"/>
      <p:bldP spid="7" grpId="0" animBg="1"/>
      <p:bldP spid="8" grpId="0" animBg="1"/>
      <p:bldP spid="9" grpId="0" animBg="1"/>
      <p:bldP spid="10"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bwMode="auto">
          <a:noFill/>
          <a:ln>
            <a:miter lim="800000"/>
            <a:headEnd/>
            <a:tailEnd/>
          </a:ln>
        </p:spPr>
        <p:txBody>
          <a:bodyPr vert="horz" wrap="square" lIns="91440" tIns="45720" rIns="91440" bIns="45720" numCol="1" anchor="t" anchorCtr="0" compatLnSpc="1">
            <a:prstTxWarp prst="textNoShape">
              <a:avLst/>
            </a:prstTxWarp>
          </a:bodyPr>
          <a:lstStyle/>
          <a:p>
            <a:pPr eaLnBrk="1" hangingPunct="1"/>
            <a:r>
              <a:rPr lang="en-US" sz="2000" smtClean="0"/>
              <a:t> </a:t>
            </a:r>
          </a:p>
        </p:txBody>
      </p:sp>
      <p:sp>
        <p:nvSpPr>
          <p:cNvPr id="71683" name="Text Box 3"/>
          <p:cNvSpPr txBox="1">
            <a:spLocks noChangeArrowheads="1"/>
          </p:cNvSpPr>
          <p:nvPr/>
        </p:nvSpPr>
        <p:spPr bwMode="auto">
          <a:xfrm>
            <a:off x="539750" y="898525"/>
            <a:ext cx="7920038" cy="579438"/>
          </a:xfrm>
          <a:prstGeom prst="rect">
            <a:avLst/>
          </a:prstGeom>
          <a:noFill/>
          <a:ln w="9525">
            <a:noFill/>
            <a:miter lim="800000"/>
            <a:headEnd/>
            <a:tailEnd/>
          </a:ln>
        </p:spPr>
        <p:txBody>
          <a:bodyPr>
            <a:spAutoFit/>
          </a:bodyPr>
          <a:lstStyle/>
          <a:p>
            <a:r>
              <a:rPr lang="en-US" sz="3200" b="1" dirty="0">
                <a:solidFill>
                  <a:srgbClr val="00B0F0"/>
                </a:solidFill>
                <a:latin typeface="Calibri" pitchFamily="34" charset="0"/>
              </a:rPr>
              <a:t>Contact Us</a:t>
            </a:r>
            <a:endParaRPr lang="en-US" sz="3200" b="1" i="1" dirty="0">
              <a:solidFill>
                <a:srgbClr val="00B0F0"/>
              </a:solidFill>
              <a:latin typeface="Calibri" pitchFamily="34" charset="0"/>
            </a:endParaRPr>
          </a:p>
        </p:txBody>
      </p:sp>
      <p:sp>
        <p:nvSpPr>
          <p:cNvPr id="112644" name="Text Box 4"/>
          <p:cNvSpPr txBox="1">
            <a:spLocks noChangeArrowheads="1"/>
          </p:cNvSpPr>
          <p:nvPr/>
        </p:nvSpPr>
        <p:spPr bwMode="auto">
          <a:xfrm>
            <a:off x="539750" y="1619250"/>
            <a:ext cx="8064500" cy="1169988"/>
          </a:xfrm>
          <a:prstGeom prst="rect">
            <a:avLst/>
          </a:prstGeom>
          <a:noFill/>
          <a:ln w="9525">
            <a:noFill/>
            <a:miter lim="800000"/>
            <a:headEnd/>
            <a:tailEnd/>
          </a:ln>
        </p:spPr>
        <p:txBody>
          <a:bodyPr>
            <a:spAutoFit/>
          </a:bodyPr>
          <a:lstStyle/>
          <a:p>
            <a:pPr>
              <a:spcBef>
                <a:spcPct val="50000"/>
              </a:spcBef>
            </a:pPr>
            <a:r>
              <a:rPr lang="en-US" sz="2000">
                <a:latin typeface="Calibri" pitchFamily="34" charset="0"/>
              </a:rPr>
              <a:t>For more information, or to set up ClubRunner for your district, please call 1-877-4MY-CLUB, or email us at </a:t>
            </a:r>
            <a:r>
              <a:rPr lang="en-US" sz="2000">
                <a:latin typeface="Calibri" pitchFamily="34" charset="0"/>
                <a:hlinkClick r:id="rId3"/>
              </a:rPr>
              <a:t>salesinquiry@clubrunner.ca</a:t>
            </a:r>
            <a:r>
              <a:rPr lang="en-US" sz="2000">
                <a:latin typeface="Calibri" pitchFamily="34" charset="0"/>
              </a:rPr>
              <a:t> </a:t>
            </a:r>
          </a:p>
          <a:p>
            <a:pPr>
              <a:spcBef>
                <a:spcPct val="50000"/>
              </a:spcBef>
            </a:pPr>
            <a:r>
              <a:rPr lang="en-US" sz="2000">
                <a:latin typeface="Calibri" pitchFamily="34" charset="0"/>
              </a:rPr>
              <a:t>Visit us at </a:t>
            </a:r>
            <a:r>
              <a:rPr lang="en-US" sz="2000">
                <a:latin typeface="Calibri" pitchFamily="34" charset="0"/>
                <a:hlinkClick r:id="rId4"/>
              </a:rPr>
              <a:t>www.MyClubRunner.com</a:t>
            </a:r>
            <a:r>
              <a:rPr lang="en-US" sz="2000">
                <a:latin typeface="Calibri" pitchFamily="34" charset="0"/>
              </a:rPr>
              <a:t> to find out more!</a:t>
            </a:r>
          </a:p>
        </p:txBody>
      </p:sp>
      <p:pic>
        <p:nvPicPr>
          <p:cNvPr id="112645" name="Picture 5" descr="certified"/>
          <p:cNvPicPr>
            <a:picLocks noChangeAspect="1" noChangeArrowheads="1"/>
          </p:cNvPicPr>
          <p:nvPr/>
        </p:nvPicPr>
        <p:blipFill>
          <a:blip r:embed="rId5" cstate="print"/>
          <a:srcRect/>
          <a:stretch>
            <a:fillRect/>
          </a:stretch>
        </p:blipFill>
        <p:spPr bwMode="auto">
          <a:xfrm>
            <a:off x="468313" y="4437063"/>
            <a:ext cx="1655762" cy="749300"/>
          </a:xfrm>
          <a:prstGeom prst="rect">
            <a:avLst/>
          </a:prstGeom>
          <a:noFill/>
          <a:ln w="9525">
            <a:noFill/>
            <a:miter lim="800000"/>
            <a:headEnd/>
            <a:tailEnd/>
          </a:ln>
        </p:spPr>
      </p:pic>
      <p:pic>
        <p:nvPicPr>
          <p:cNvPr id="112646" name="Picture 6" descr="impactaward"/>
          <p:cNvPicPr>
            <a:picLocks noChangeAspect="1" noChangeArrowheads="1"/>
          </p:cNvPicPr>
          <p:nvPr/>
        </p:nvPicPr>
        <p:blipFill>
          <a:blip r:embed="rId6" cstate="print"/>
          <a:srcRect/>
          <a:stretch>
            <a:fillRect/>
          </a:stretch>
        </p:blipFill>
        <p:spPr bwMode="auto">
          <a:xfrm>
            <a:off x="6877050" y="3860800"/>
            <a:ext cx="1714500" cy="1447800"/>
          </a:xfrm>
          <a:prstGeom prst="rect">
            <a:avLst/>
          </a:prstGeom>
          <a:noFill/>
          <a:ln w="9525">
            <a:noFill/>
            <a:miter lim="800000"/>
            <a:headEnd/>
            <a:tailEnd/>
          </a:ln>
        </p:spPr>
      </p:pic>
      <p:sp>
        <p:nvSpPr>
          <p:cNvPr id="48135" name="Text Box 7"/>
          <p:cNvSpPr txBox="1">
            <a:spLocks noChangeArrowheads="1"/>
          </p:cNvSpPr>
          <p:nvPr/>
        </p:nvSpPr>
        <p:spPr bwMode="auto">
          <a:xfrm>
            <a:off x="228600" y="5638800"/>
            <a:ext cx="6480175" cy="646113"/>
          </a:xfrm>
          <a:prstGeom prst="rect">
            <a:avLst/>
          </a:prstGeom>
          <a:noFill/>
          <a:ln w="9525">
            <a:noFill/>
            <a:miter lim="800000"/>
            <a:headEnd/>
            <a:tailEnd/>
          </a:ln>
        </p:spPr>
        <p:txBody>
          <a:bodyPr>
            <a:spAutoFit/>
          </a:bodyPr>
          <a:lstStyle/>
          <a:p>
            <a:pPr>
              <a:spcBef>
                <a:spcPct val="50000"/>
              </a:spcBef>
            </a:pPr>
            <a:r>
              <a:rPr lang="en-US" sz="1200" dirty="0">
                <a:latin typeface="Calibri" pitchFamily="34" charset="0"/>
              </a:rPr>
              <a:t>© 2010 </a:t>
            </a:r>
            <a:r>
              <a:rPr lang="en-US" sz="1200" dirty="0" err="1">
                <a:latin typeface="Calibri" pitchFamily="34" charset="0"/>
              </a:rPr>
              <a:t>Doxess</a:t>
            </a:r>
            <a:r>
              <a:rPr lang="en-US" sz="1200" dirty="0">
                <a:latin typeface="Calibri" pitchFamily="34" charset="0"/>
              </a:rPr>
              <a:t>. All Rights Reserved. This presentation is for informational purposes only. </a:t>
            </a:r>
            <a:r>
              <a:rPr lang="en-US" sz="1200" dirty="0" err="1">
                <a:latin typeface="Calibri" pitchFamily="34" charset="0"/>
              </a:rPr>
              <a:t>Doxess</a:t>
            </a:r>
            <a:r>
              <a:rPr lang="en-US" sz="1200" dirty="0">
                <a:latin typeface="Calibri" pitchFamily="34" charset="0"/>
              </a:rPr>
              <a:t> makes no warranties, express or implied, in this summary. </a:t>
            </a:r>
            <a:r>
              <a:rPr lang="en-US" sz="1200" dirty="0" err="1">
                <a:latin typeface="Calibri" pitchFamily="34" charset="0"/>
              </a:rPr>
              <a:t>ClubRunner</a:t>
            </a:r>
            <a:r>
              <a:rPr lang="en-US" sz="1200" dirty="0">
                <a:latin typeface="Calibri" pitchFamily="34" charset="0"/>
              </a:rPr>
              <a:t> is a registered trademark of </a:t>
            </a:r>
            <a:r>
              <a:rPr lang="en-US" sz="1200" dirty="0" err="1">
                <a:latin typeface="Calibri" pitchFamily="34" charset="0"/>
              </a:rPr>
              <a:t>Doxess</a:t>
            </a:r>
            <a:r>
              <a:rPr lang="en-US" sz="1200" dirty="0">
                <a:latin typeface="Calibri" pitchFamily="34" charset="0"/>
              </a:rPr>
              <a:t>.</a:t>
            </a:r>
          </a:p>
        </p:txBody>
      </p:sp>
      <p:pic>
        <p:nvPicPr>
          <p:cNvPr id="112648" name="Picture 8" descr="doxesslogo"/>
          <p:cNvPicPr>
            <a:picLocks noChangeAspect="1" noChangeArrowheads="1"/>
          </p:cNvPicPr>
          <p:nvPr/>
        </p:nvPicPr>
        <p:blipFill>
          <a:blip r:embed="rId7" cstate="print"/>
          <a:srcRect/>
          <a:stretch>
            <a:fillRect/>
          </a:stretch>
        </p:blipFill>
        <p:spPr bwMode="auto">
          <a:xfrm>
            <a:off x="2844800" y="4222750"/>
            <a:ext cx="3455988" cy="1150938"/>
          </a:xfrm>
          <a:prstGeom prst="rect">
            <a:avLst/>
          </a:prstGeom>
          <a:noFill/>
          <a:ln w="9525">
            <a:noFill/>
            <a:miter lim="800000"/>
            <a:headEnd/>
            <a:tailEnd/>
          </a:ln>
        </p:spPr>
      </p:pic>
      <p:sp>
        <p:nvSpPr>
          <p:cNvPr id="10" name="TextBox 9"/>
          <p:cNvSpPr txBox="1"/>
          <p:nvPr/>
        </p:nvSpPr>
        <p:spPr>
          <a:xfrm>
            <a:off x="6934200" y="6324600"/>
            <a:ext cx="2514600" cy="381000"/>
          </a:xfrm>
          <a:prstGeom prst="rect">
            <a:avLst/>
          </a:prstGeom>
          <a:noFill/>
        </p:spPr>
        <p:txBody>
          <a:bodyPr wrap="square" rtlCol="0">
            <a:spAutoFit/>
          </a:bodyPr>
          <a:lstStyle/>
          <a:p>
            <a:r>
              <a:rPr lang="en-CA" dirty="0" smtClean="0">
                <a:solidFill>
                  <a:schemeClr val="bg1"/>
                </a:solidFill>
              </a:rPr>
              <a:t>1-877-4MY-CLUB</a:t>
            </a:r>
            <a:endParaRPr lang="en-CA" dirty="0">
              <a:solidFill>
                <a:schemeClr val="bg1"/>
              </a:solidFill>
            </a:endParaRPr>
          </a:p>
        </p:txBody>
      </p:sp>
      <p:pic>
        <p:nvPicPr>
          <p:cNvPr id="10242" name="Picture 2"/>
          <p:cNvPicPr>
            <a:picLocks noChangeAspect="1" noChangeArrowheads="1"/>
          </p:cNvPicPr>
          <p:nvPr/>
        </p:nvPicPr>
        <p:blipFill>
          <a:blip r:embed="rId8" cstate="print"/>
          <a:srcRect/>
          <a:stretch>
            <a:fillRect/>
          </a:stretch>
        </p:blipFill>
        <p:spPr bwMode="auto">
          <a:xfrm>
            <a:off x="7286625" y="5943600"/>
            <a:ext cx="1323975" cy="295275"/>
          </a:xfrm>
          <a:prstGeom prst="rect">
            <a:avLst/>
          </a:prstGeom>
          <a:noFill/>
          <a:ln w="9525">
            <a:noFill/>
            <a:miter lim="800000"/>
            <a:headEnd/>
            <a:tailEnd/>
          </a:ln>
        </p:spPr>
      </p:pic>
    </p:spTree>
  </p:cSld>
  <p:clrMapOvr>
    <a:masterClrMapping/>
  </p:clrMapOvr>
  <p:transition spd="med">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814</TotalTime>
  <Words>2835</Words>
  <Application>Microsoft Office PowerPoint</Application>
  <PresentationFormat>On-screen Show (4:3)</PresentationFormat>
  <Paragraphs>426</Paragraphs>
  <Slides>52</Slides>
  <Notes>52</Notes>
  <HiddenSlides>0</HiddenSlides>
  <MMClips>0</MMClips>
  <ScaleCrop>false</ScaleCrop>
  <HeadingPairs>
    <vt:vector size="4" baseType="variant">
      <vt:variant>
        <vt:lpstr>Theme</vt:lpstr>
      </vt:variant>
      <vt:variant>
        <vt:i4>1</vt:i4>
      </vt:variant>
      <vt:variant>
        <vt:lpstr>Slide Titles</vt:lpstr>
      </vt:variant>
      <vt:variant>
        <vt:i4>52</vt:i4>
      </vt:variant>
    </vt:vector>
  </HeadingPairs>
  <TitlesOfParts>
    <vt:vector size="53" baseType="lpstr">
      <vt:lpstr>Office Theme</vt:lpstr>
      <vt:lpstr>Welcome to ClubRunner</vt:lpstr>
      <vt:lpstr> </vt:lpstr>
      <vt:lpstr> </vt:lpstr>
      <vt:lpstr>Slide 4</vt:lpstr>
      <vt:lpstr>Website Designer</vt:lpstr>
      <vt:lpstr>Website Designer</vt:lpstr>
      <vt:lpstr>Website Designer</vt:lpstr>
      <vt:lpstr>Website Designer</vt:lpstr>
      <vt:lpstr>Adding a Story </vt:lpstr>
      <vt:lpstr>Immediate Results </vt:lpstr>
      <vt:lpstr>Full District Database</vt:lpstr>
      <vt:lpstr>Club Directory </vt:lpstr>
      <vt:lpstr>District Organization Chart </vt:lpstr>
      <vt:lpstr>How Does it Work? </vt:lpstr>
      <vt:lpstr>Slide 15</vt:lpstr>
      <vt:lpstr>Slide 16</vt:lpstr>
      <vt:lpstr>Slide 17</vt:lpstr>
      <vt:lpstr>Slide 18</vt:lpstr>
      <vt:lpstr>Slide 19</vt:lpstr>
      <vt:lpstr>Slide 20</vt:lpstr>
      <vt:lpstr>District Directories &amp; Reports</vt:lpstr>
      <vt:lpstr>Slide 22</vt:lpstr>
      <vt:lpstr>Slide 23</vt:lpstr>
      <vt:lpstr>Slide 24</vt:lpstr>
      <vt:lpstr>Slide 25</vt:lpstr>
      <vt:lpstr>Slide 26</vt:lpstr>
      <vt:lpstr>Slide 27</vt:lpstr>
      <vt:lpstr>Slide 28</vt:lpstr>
      <vt:lpstr>Slide 29</vt:lpstr>
      <vt:lpstr>Slide 30</vt:lpstr>
      <vt:lpstr>Slide 31</vt:lpstr>
      <vt:lpstr>Event Planner</vt:lpstr>
      <vt:lpstr>Slide 33</vt:lpstr>
      <vt:lpstr>Slide 34</vt:lpstr>
      <vt:lpstr>Event Planner</vt:lpstr>
      <vt:lpstr>Event Planner</vt:lpstr>
      <vt:lpstr>Slide 37</vt:lpstr>
      <vt:lpstr>Slide 38</vt:lpstr>
      <vt:lpstr>Slide 39</vt:lpstr>
      <vt:lpstr>Online Payment &amp; eCommerce</vt:lpstr>
      <vt:lpstr>Online Payments &amp; eCommerce</vt:lpstr>
      <vt:lpstr> </vt:lpstr>
      <vt:lpstr> </vt:lpstr>
      <vt:lpstr>Slide 44</vt:lpstr>
      <vt:lpstr>Slide 45</vt:lpstr>
      <vt:lpstr>Slide 46</vt:lpstr>
      <vt:lpstr>Slide 47</vt:lpstr>
      <vt:lpstr>Slide 48</vt:lpstr>
      <vt:lpstr>Slide 49</vt:lpstr>
      <vt:lpstr> </vt:lpstr>
      <vt:lpstr>Slide 51</vt:lpstr>
      <vt:lpst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Administrator</cp:lastModifiedBy>
  <cp:revision>175</cp:revision>
  <dcterms:created xsi:type="dcterms:W3CDTF">2010-04-30T17:06:22Z</dcterms:created>
  <dcterms:modified xsi:type="dcterms:W3CDTF">2010-09-23T21:57:42Z</dcterms:modified>
</cp:coreProperties>
</file>